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29"/>
  </p:notesMasterIdLst>
  <p:handoutMasterIdLst>
    <p:handoutMasterId r:id="rId30"/>
  </p:handoutMasterIdLst>
  <p:sldIdLst>
    <p:sldId id="294" r:id="rId2"/>
    <p:sldId id="261" r:id="rId3"/>
    <p:sldId id="285" r:id="rId4"/>
    <p:sldId id="260" r:id="rId5"/>
    <p:sldId id="278" r:id="rId6"/>
    <p:sldId id="293" r:id="rId7"/>
    <p:sldId id="276" r:id="rId8"/>
    <p:sldId id="295" r:id="rId9"/>
    <p:sldId id="277" r:id="rId10"/>
    <p:sldId id="283" r:id="rId11"/>
    <p:sldId id="286" r:id="rId12"/>
    <p:sldId id="271" r:id="rId13"/>
    <p:sldId id="287" r:id="rId14"/>
    <p:sldId id="262" r:id="rId15"/>
    <p:sldId id="284" r:id="rId16"/>
    <p:sldId id="268" r:id="rId17"/>
    <p:sldId id="270" r:id="rId18"/>
    <p:sldId id="273" r:id="rId19"/>
    <p:sldId id="274" r:id="rId20"/>
    <p:sldId id="275" r:id="rId21"/>
    <p:sldId id="279" r:id="rId22"/>
    <p:sldId id="280" r:id="rId23"/>
    <p:sldId id="290" r:id="rId24"/>
    <p:sldId id="291" r:id="rId25"/>
    <p:sldId id="288" r:id="rId26"/>
    <p:sldId id="289" r:id="rId27"/>
    <p:sldId id="282" r:id="rId28"/>
  </p:sldIdLst>
  <p:sldSz cx="9144000" cy="6858000" type="letter"/>
  <p:notesSz cx="6858000" cy="92964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833" autoAdjust="0"/>
    <p:restoredTop sz="90860" autoAdjust="0"/>
  </p:normalViewPr>
  <p:slideViewPr>
    <p:cSldViewPr>
      <p:cViewPr varScale="1">
        <p:scale>
          <a:sx n="68" d="100"/>
          <a:sy n="68" d="100"/>
        </p:scale>
        <p:origin x="18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notesViewPr>
    <p:cSldViewPr>
      <p:cViewPr>
        <p:scale>
          <a:sx n="100" d="100"/>
          <a:sy n="100" d="100"/>
        </p:scale>
        <p:origin x="-173" y="-5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panose="020B0604020202020204" pitchFamily="34" charset="0"/>
              </a:defRPr>
            </a:lvl1pPr>
          </a:lstStyle>
          <a:p>
            <a:pPr>
              <a:defRPr/>
            </a:pPr>
            <a:endParaRPr lang="en-US" altLang="en-US"/>
          </a:p>
        </p:txBody>
      </p:sp>
      <p:sp>
        <p:nvSpPr>
          <p:cNvPr id="153603"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endParaRPr lang="en-US" altLang="en-US"/>
          </a:p>
        </p:txBody>
      </p:sp>
      <p:sp>
        <p:nvSpPr>
          <p:cNvPr id="153604" name="Rectangle 4"/>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panose="020B0604020202020204" pitchFamily="34" charset="0"/>
              </a:defRPr>
            </a:lvl1pPr>
          </a:lstStyle>
          <a:p>
            <a:pPr>
              <a:defRPr/>
            </a:pPr>
            <a:endParaRPr lang="en-US" altLang="en-US"/>
          </a:p>
        </p:txBody>
      </p:sp>
      <p:sp>
        <p:nvSpPr>
          <p:cNvPr id="153605" name="Rectangle 5"/>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2EDD5FF8-5F86-48B3-ADFA-1DF991254C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panose="020B0604020202020204" pitchFamily="34" charset="0"/>
              </a:defRPr>
            </a:lvl1pPr>
          </a:lstStyle>
          <a:p>
            <a:pPr>
              <a:defRPr/>
            </a:pPr>
            <a:endParaRPr lang="en-US" altLang="en-US"/>
          </a:p>
        </p:txBody>
      </p:sp>
      <p:sp>
        <p:nvSpPr>
          <p:cNvPr id="162819"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endParaRPr lang="en-US" altLang="en-US"/>
          </a:p>
        </p:txBody>
      </p:sp>
      <p:sp>
        <p:nvSpPr>
          <p:cNvPr id="819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2821"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62822"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panose="020B0604020202020204" pitchFamily="34" charset="0"/>
              </a:defRPr>
            </a:lvl1pPr>
          </a:lstStyle>
          <a:p>
            <a:pPr>
              <a:defRPr/>
            </a:pPr>
            <a:endParaRPr lang="en-US" altLang="en-US"/>
          </a:p>
        </p:txBody>
      </p:sp>
      <p:sp>
        <p:nvSpPr>
          <p:cNvPr id="162823"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6DEBBCAC-4E41-4609-8F36-5B64E11A7E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2C50DC8A-FDD1-439D-A14C-B6BE1A0F2661}" type="slidenum">
              <a:rPr lang="en-US" altLang="en-US" smtClean="0">
                <a:latin typeface="Arial" panose="020B0604020202020204" pitchFamily="34" charset="0"/>
              </a:rPr>
              <a:pPr fontAlgn="base">
                <a:spcBef>
                  <a:spcPct val="0"/>
                </a:spcBef>
                <a:spcAft>
                  <a:spcPct val="0"/>
                </a:spcAft>
              </a:pPr>
              <a:t>2</a:t>
            </a:fld>
            <a:endParaRPr lang="en-US" altLang="en-US"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5FFA6A92-4E37-43FB-AC43-160EF73729E2}" type="slidenum">
              <a:rPr lang="en-US" altLang="en-US" smtClean="0">
                <a:latin typeface="Arial" panose="020B0604020202020204" pitchFamily="34" charset="0"/>
              </a:rPr>
              <a:pPr fontAlgn="base">
                <a:spcBef>
                  <a:spcPct val="0"/>
                </a:spcBef>
                <a:spcAft>
                  <a:spcPct val="0"/>
                </a:spcAft>
              </a:pPr>
              <a:t>15</a:t>
            </a:fld>
            <a:endParaRPr lang="en-US" altLang="en-US" smtClean="0">
              <a:latin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lnSpc>
                <a:spcPct val="90000"/>
              </a:lnSpc>
            </a:pPr>
            <a:r>
              <a:rPr lang="en-US" altLang="en-US" smtClean="0"/>
              <a:t>The </a:t>
            </a:r>
            <a:r>
              <a:rPr lang="en-US" altLang="en-US" b="1" smtClean="0"/>
              <a:t>Supervision &amp; Regulation Division</a:t>
            </a:r>
            <a:r>
              <a:rPr lang="en-US" altLang="en-US" smtClean="0"/>
              <a:t> exists to promote the safety and soundness of the banking system, foster stability in financial markets, and ensure compliance with applicable laws and regulations. </a:t>
            </a:r>
          </a:p>
          <a:p>
            <a:pPr algn="just" eaLnBrk="1" hangingPunct="1">
              <a:lnSpc>
                <a:spcPct val="90000"/>
              </a:lnSpc>
              <a:buFontTx/>
              <a:buChar char="•"/>
            </a:pPr>
            <a:r>
              <a:rPr lang="en-US" altLang="en-US" smtClean="0"/>
              <a:t>One of four federal regulatory agencies:</a:t>
            </a:r>
          </a:p>
          <a:p>
            <a:pPr lvl="1" algn="just" eaLnBrk="1" hangingPunct="1">
              <a:lnSpc>
                <a:spcPct val="90000"/>
              </a:lnSpc>
              <a:buFontTx/>
              <a:buChar char="•"/>
            </a:pPr>
            <a:r>
              <a:rPr lang="en-US" altLang="en-US" smtClean="0"/>
              <a:t> Office of the Comptroller of the Currency (OCC)</a:t>
            </a:r>
          </a:p>
          <a:p>
            <a:pPr lvl="1" algn="just" eaLnBrk="1" hangingPunct="1">
              <a:lnSpc>
                <a:spcPct val="90000"/>
              </a:lnSpc>
              <a:buFontTx/>
              <a:buChar char="•"/>
            </a:pPr>
            <a:r>
              <a:rPr lang="en-US" altLang="en-US" smtClean="0"/>
              <a:t> Federal Deposit Insurance Corporation (FDIC), </a:t>
            </a:r>
          </a:p>
          <a:p>
            <a:pPr lvl="1" algn="just" eaLnBrk="1" hangingPunct="1">
              <a:lnSpc>
                <a:spcPct val="90000"/>
              </a:lnSpc>
              <a:buFontTx/>
              <a:buChar char="•"/>
            </a:pPr>
            <a:r>
              <a:rPr lang="en-US" altLang="en-US" smtClean="0"/>
              <a:t> Office of Thrift Supervision (OTS) </a:t>
            </a:r>
          </a:p>
          <a:p>
            <a:pPr algn="just" eaLnBrk="1" hangingPunct="1">
              <a:lnSpc>
                <a:spcPct val="90000"/>
              </a:lnSpc>
              <a:buFontTx/>
              <a:buChar char="•"/>
            </a:pPr>
            <a:r>
              <a:rPr lang="en-US" altLang="en-US" smtClean="0"/>
              <a:t>Has oversight of bank holding companies and state-chartered banks that are members of the Federal Reserve System; examines the health of banks; analyzes proposed mergers and acquisitions of banks; and monitors banks’ management, capital levels, and quality of assets.</a:t>
            </a:r>
          </a:p>
          <a:p>
            <a:pPr algn="just" eaLnBrk="1" hangingPunct="1">
              <a:lnSpc>
                <a:spcPct val="90000"/>
              </a:lnSpc>
              <a:buFontTx/>
              <a:buChar char="•"/>
            </a:pPr>
            <a:r>
              <a:rPr lang="en-US" altLang="en-US" smtClean="0"/>
              <a:t>Plays a major role in international banking activities</a:t>
            </a:r>
          </a:p>
          <a:p>
            <a:pPr lvl="1" algn="just" eaLnBrk="1" hangingPunct="1">
              <a:lnSpc>
                <a:spcPct val="90000"/>
              </a:lnSpc>
              <a:buFontTx/>
              <a:buChar char="•"/>
            </a:pPr>
            <a:r>
              <a:rPr lang="en-US" altLang="en-US" smtClean="0"/>
              <a:t>overseeing U.S. banking organizations that conduct operations abroad;</a:t>
            </a:r>
          </a:p>
          <a:p>
            <a:pPr lvl="1" algn="just" eaLnBrk="1" hangingPunct="1">
              <a:lnSpc>
                <a:spcPct val="90000"/>
              </a:lnSpc>
              <a:buFontTx/>
              <a:buChar char="•"/>
            </a:pPr>
            <a:r>
              <a:rPr lang="en-US" altLang="en-US" smtClean="0"/>
              <a:t>authorizing the establishment of foreign bank branches in the U.S.;</a:t>
            </a:r>
          </a:p>
          <a:p>
            <a:pPr lvl="1" algn="just" eaLnBrk="1" hangingPunct="1">
              <a:lnSpc>
                <a:spcPct val="90000"/>
              </a:lnSpc>
              <a:buFontTx/>
              <a:buChar char="•"/>
            </a:pPr>
            <a:r>
              <a:rPr lang="en-US" altLang="en-US" smtClean="0"/>
              <a:t>establishing supervisory policy and practices regarding foreign lending of member banks.  </a:t>
            </a:r>
          </a:p>
          <a:p>
            <a:pPr algn="just" eaLnBrk="1" hangingPunct="1">
              <a:lnSpc>
                <a:spcPct val="90000"/>
              </a:lnSpc>
              <a:buFontTx/>
              <a:buChar char="•"/>
            </a:pPr>
            <a:r>
              <a:rPr lang="en-US" altLang="en-US" smtClean="0"/>
              <a:t>Responsible for implementing consumer protection laws, which cover almost all financial transactions involving consumers, including ATMs, credit cards, checking and savings accounts, and loans.  </a:t>
            </a:r>
          </a:p>
          <a:p>
            <a:pPr eaLnBrk="1" hangingPunct="1">
              <a:lnSpc>
                <a:spcPct val="90000"/>
              </a:lnSpc>
            </a:pPr>
            <a:endParaRPr lang="en-US" altLang="en-US" smtClean="0"/>
          </a:p>
        </p:txBody>
      </p:sp>
      <p:sp>
        <p:nvSpPr>
          <p:cNvPr id="33797" name="Rectangle 4"/>
          <p:cNvSpPr>
            <a:spLocks noChangeArrowheads="1"/>
          </p:cNvSpPr>
          <p:nvPr/>
        </p:nvSpPr>
        <p:spPr bwMode="auto">
          <a:xfrm>
            <a:off x="533400" y="5105400"/>
            <a:ext cx="5715000" cy="450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just" eaLnBrk="1" hangingPunct="1">
              <a:buFontTx/>
              <a:buChar char="•"/>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87E2686-4E63-4C84-AFA9-52B63F02D339}" type="slidenum">
              <a:rPr lang="en-US" altLang="en-US" smtClean="0">
                <a:latin typeface="Arial" panose="020B0604020202020204" pitchFamily="34" charset="0"/>
              </a:rPr>
              <a:pPr fontAlgn="base">
                <a:spcBef>
                  <a:spcPct val="0"/>
                </a:spcBef>
                <a:spcAft>
                  <a:spcPct val="0"/>
                </a:spcAft>
              </a:pPr>
              <a:t>16</a:t>
            </a:fld>
            <a:endParaRPr lang="en-US" altLang="en-US" smtClean="0">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smtClean="0"/>
              <a:t>The</a:t>
            </a:r>
            <a:r>
              <a:rPr lang="en-US" altLang="en-US" b="1" smtClean="0"/>
              <a:t> Financial Services Division</a:t>
            </a:r>
            <a:r>
              <a:rPr lang="en-US" altLang="en-US" smtClean="0"/>
              <a:t> is the operational area of the Bank. </a:t>
            </a:r>
          </a:p>
          <a:p>
            <a:pPr eaLnBrk="1" hangingPunct="1">
              <a:buFontTx/>
              <a:buChar char="•"/>
            </a:pPr>
            <a:r>
              <a:rPr lang="en-US" altLang="en-US" smtClean="0"/>
              <a:t>Responsible for supplying currency and coin to financial institutions. The Fed orders new currency from the Bureau of Engraving &amp; Printing, and coin from the U.S. Mint, and is responsible for destroying unfit currency.</a:t>
            </a:r>
          </a:p>
          <a:p>
            <a:pPr eaLnBrk="1" hangingPunct="1">
              <a:buFontTx/>
              <a:buChar char="•"/>
            </a:pPr>
            <a:r>
              <a:rPr lang="en-US" altLang="en-US" smtClean="0"/>
              <a:t>As a provider of check clearing services, the Fed processes about 1/3 of all of the checks written in the U.S.</a:t>
            </a:r>
          </a:p>
          <a:p>
            <a:pPr eaLnBrk="1" hangingPunct="1">
              <a:buFontTx/>
              <a:buChar char="•"/>
            </a:pPr>
            <a:r>
              <a:rPr lang="en-US" altLang="en-US" smtClean="0"/>
              <a:t>The Automated Clearinghouse (or ACH)  is an electronic form of payments processing, which you may be familiar with if you work and get your pay deposited directly into your account.</a:t>
            </a:r>
          </a:p>
          <a:p>
            <a:pPr eaLnBrk="1" hangingPunct="1">
              <a:buFontTx/>
              <a:buChar char="•"/>
            </a:pPr>
            <a:r>
              <a:rPr lang="en-US" altLang="en-US" smtClean="0"/>
              <a:t>Another example of electronic payments processing is FedWire, which is utilized primarily by financial institutions to transfer very large sums of money electronically.</a:t>
            </a:r>
          </a:p>
          <a:p>
            <a:pPr eaLnBrk="1" hangingPunct="1">
              <a:buFontTx/>
              <a:buChar char="•"/>
            </a:pPr>
            <a:r>
              <a:rPr lang="en-US" altLang="en-US" smtClean="0"/>
              <a:t>The Fed acts as the fiscal agent (bank) for the United States Treasury.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BCBF8E9-982D-4EB0-BB7E-56B525262ABB}" type="slidenum">
              <a:rPr lang="en-US" altLang="en-US" smtClean="0">
                <a:latin typeface="Arial" panose="020B0604020202020204" pitchFamily="34" charset="0"/>
              </a:rPr>
              <a:pPr fontAlgn="base">
                <a:spcBef>
                  <a:spcPct val="0"/>
                </a:spcBef>
                <a:spcAft>
                  <a:spcPct val="0"/>
                </a:spcAft>
              </a:pPr>
              <a:t>17</a:t>
            </a:fld>
            <a:endParaRPr lang="en-US" altLang="en-US" smtClean="0">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4"/>
          <p:cNvSpPr>
            <a:spLocks noGrp="1" noChangeArrowheads="1"/>
          </p:cNvSpPr>
          <p:nvPr>
            <p:ph type="body" idx="1"/>
          </p:nvPr>
        </p:nvSpPr>
        <p:spPr>
          <a:xfrm>
            <a:off x="304800" y="4191000"/>
            <a:ext cx="6172200" cy="4183063"/>
          </a:xfrm>
          <a:noFill/>
        </p:spPr>
        <p:txBody>
          <a:bodyPr/>
          <a:lstStyle/>
          <a:p>
            <a:pPr eaLnBrk="1" hangingPunct="1">
              <a:buFontTx/>
              <a:buChar char="•"/>
            </a:pPr>
            <a:r>
              <a:rPr lang="en-US" altLang="en-US" smtClean="0"/>
              <a:t>The Federal Open Market Committee (FOMC) is the primary group responsible for formulating and implementing monetary policy.</a:t>
            </a:r>
          </a:p>
          <a:p>
            <a:pPr eaLnBrk="1" hangingPunct="1">
              <a:buFontTx/>
              <a:buChar char="•"/>
            </a:pPr>
            <a:r>
              <a:rPr lang="en-US" altLang="en-US" smtClean="0"/>
              <a:t>Seven Fed governors and the twelve Bank Presidents participate in the economic discussions at each meeting, with the Reserve Bank Presidents bringing to the table regional economic news gleaned from their local boards of directors and staff economists.  </a:t>
            </a:r>
          </a:p>
          <a:p>
            <a:pPr eaLnBrk="1" hangingPunct="1">
              <a:buFontTx/>
              <a:buChar char="•"/>
            </a:pPr>
            <a:r>
              <a:rPr lang="en-US" altLang="en-US" smtClean="0"/>
              <a:t>Every president and each of the governors are given an opportunity to present their opinions. </a:t>
            </a:r>
          </a:p>
          <a:p>
            <a:pPr eaLnBrk="1" hangingPunct="1">
              <a:buFontTx/>
              <a:buChar char="•"/>
            </a:pPr>
            <a:r>
              <a:rPr lang="en-US" altLang="en-US" smtClean="0"/>
              <a:t>Twelve of the 19 members vote at the meetings—all seven governors and five of the Reserve Bank Presidents, with the president of the New York Fed always a voting member, because Open Market Operations are carried out at the trading desk of the New York Fed.  The other four voting positions rotate yearly among the remaining eleven Reserve Bank presidents. </a:t>
            </a:r>
          </a:p>
          <a:p>
            <a:pPr eaLnBrk="1" hangingPunct="1">
              <a:buFontTx/>
              <a:buChar char="•"/>
            </a:pPr>
            <a:r>
              <a:rPr lang="en-US" altLang="en-US" smtClean="0"/>
              <a:t>Policy changes are decided by consensus and are announced immediately following each meeting.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BFB8396-5B82-4580-A125-A441D3ED9C06}" type="slidenum">
              <a:rPr lang="en-US" altLang="en-US" smtClean="0">
                <a:latin typeface="Arial" panose="020B0604020202020204" pitchFamily="34" charset="0"/>
              </a:rPr>
              <a:pPr fontAlgn="base">
                <a:spcBef>
                  <a:spcPct val="0"/>
                </a:spcBef>
                <a:spcAft>
                  <a:spcPct val="0"/>
                </a:spcAft>
              </a:pPr>
              <a:t>18</a:t>
            </a:fld>
            <a:endParaRPr lang="en-US" altLang="en-US" smtClean="0">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mtClean="0"/>
              <a:t>Monetary policy is designed to effectively promote the goals of maximum employment, stable prices, and sustainable economic growth. </a:t>
            </a:r>
          </a:p>
          <a:p>
            <a:pPr eaLnBrk="1" hangingPunct="1">
              <a:buFontTx/>
              <a:buChar char="•"/>
            </a:pPr>
            <a:r>
              <a:rPr lang="en-US" altLang="en-US" smtClean="0"/>
              <a:t>The Fed is consistently striving for a balance between oftentimes conflicting goals of monetary policy</a:t>
            </a:r>
          </a:p>
          <a:p>
            <a:pPr algn="just" eaLnBrk="1" hangingPunct="1">
              <a:buFontTx/>
              <a:buChar char="•"/>
            </a:pPr>
            <a:r>
              <a:rPr lang="en-US" altLang="en-US" smtClean="0"/>
              <a:t>For example, if the economy is growing at too rapid a pace, the Fed may dampen that growth by influencing interest rates to rise, which may have the effect of putting some people out of work—a direct challenge to the goal of maximum employment. </a:t>
            </a:r>
          </a:p>
          <a:p>
            <a:pPr algn="just" eaLnBrk="1" hangingPunct="1"/>
            <a:endParaRPr lang="en-US" altLang="en-US" smtClean="0">
              <a:solidFill>
                <a:srgbClr val="FF0000"/>
              </a:solidFill>
            </a:endParaRPr>
          </a:p>
          <a:p>
            <a:pPr lvl="1" algn="just" eaLnBrk="1" hangingPunct="1">
              <a:buFontTx/>
              <a:buChar char="•"/>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D1E0B099-266C-4B40-98DD-D59E3C511785}" type="slidenum">
              <a:rPr lang="en-US" altLang="en-US" smtClean="0">
                <a:latin typeface="Arial" panose="020B0604020202020204" pitchFamily="34" charset="0"/>
              </a:rPr>
              <a:pPr fontAlgn="base">
                <a:spcBef>
                  <a:spcPct val="0"/>
                </a:spcBef>
                <a:spcAft>
                  <a:spcPct val="0"/>
                </a:spcAft>
              </a:pPr>
              <a:t>19</a:t>
            </a:fld>
            <a:endParaRPr lang="en-US" altLang="en-US" smtClean="0">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4"/>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r>
              <a:rPr lang="en-US" altLang="en-US" smtClean="0"/>
              <a:t>The tools the Fed utilizes to influence the economy (or affect the amount of funds in the banking system) are:</a:t>
            </a:r>
            <a:endParaRPr lang="en-US" altLang="en-US" b="1" smtClean="0"/>
          </a:p>
          <a:p>
            <a:pPr eaLnBrk="1" hangingPunct="1"/>
            <a:r>
              <a:rPr lang="en-US" altLang="en-US" b="1" smtClean="0"/>
              <a:t>Discount Rate:</a:t>
            </a:r>
            <a:r>
              <a:rPr lang="en-US" altLang="en-US" smtClean="0"/>
              <a:t>  </a:t>
            </a:r>
          </a:p>
          <a:p>
            <a:pPr eaLnBrk="1" hangingPunct="1">
              <a:buFontTx/>
              <a:buChar char="•"/>
            </a:pPr>
            <a:r>
              <a:rPr lang="en-US" altLang="en-US" smtClean="0"/>
              <a:t>Rate of interest charged to banks that need to borrow from the Fed to cover temporary deposit drains (short-term “discount window” loans). </a:t>
            </a:r>
          </a:p>
          <a:p>
            <a:pPr eaLnBrk="1" hangingPunct="1"/>
            <a:r>
              <a:rPr lang="en-US" altLang="en-US" b="1" smtClean="0"/>
              <a:t>Reserve Requirements:  </a:t>
            </a:r>
          </a:p>
          <a:p>
            <a:pPr eaLnBrk="1" hangingPunct="1">
              <a:buFontTx/>
              <a:buChar char="•"/>
            </a:pPr>
            <a:r>
              <a:rPr lang="en-US" altLang="en-US" smtClean="0"/>
              <a:t>Portions of deposits that banks must hold in reserve, either in their vaults or on deposit at a Reserve bank.</a:t>
            </a:r>
          </a:p>
          <a:p>
            <a:pPr eaLnBrk="1" hangingPunct="1"/>
            <a:r>
              <a:rPr lang="en-US" altLang="en-US" b="1" smtClean="0"/>
              <a:t>Federal Open Market Operations:</a:t>
            </a:r>
            <a:r>
              <a:rPr lang="en-US" altLang="en-US" smtClean="0"/>
              <a:t>  </a:t>
            </a:r>
          </a:p>
          <a:p>
            <a:pPr eaLnBrk="1" hangingPunct="1">
              <a:buFontTx/>
              <a:buChar char="•"/>
            </a:pPr>
            <a:r>
              <a:rPr lang="en-US" altLang="en-US" smtClean="0"/>
              <a:t>The most frequently used and most flexible tool is that of Open Market Operations, which involves the buying and selling of U.S. government securities. This tool is directed by the FOMC and carried out at the domestic trading desk at the Federal Reserve Bank of New York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13DB7E3E-5033-4921-B78E-808E5A1E0ECC}" type="slidenum">
              <a:rPr lang="en-US" altLang="en-US" smtClean="0">
                <a:latin typeface="Arial" panose="020B0604020202020204" pitchFamily="34" charset="0"/>
              </a:rPr>
              <a:pPr fontAlgn="base">
                <a:spcBef>
                  <a:spcPct val="0"/>
                </a:spcBef>
                <a:spcAft>
                  <a:spcPct val="0"/>
                </a:spcAft>
              </a:pPr>
              <a:t>20</a:t>
            </a:fld>
            <a:endParaRPr lang="en-US" altLang="en-US" smtClean="0">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4"/>
          <p:cNvSpPr>
            <a:spLocks noGrp="1" noChangeArrowheads="1"/>
          </p:cNvSpPr>
          <p:nvPr>
            <p:ph type="body" idx="1"/>
          </p:nvPr>
        </p:nvSpPr>
        <p:spPr>
          <a:noFill/>
        </p:spPr>
        <p:txBody>
          <a:bodyPr/>
          <a:lstStyle/>
          <a:p>
            <a:pPr marL="469900" indent="-469900" eaLnBrk="1" hangingPunct="1"/>
            <a:r>
              <a:rPr lang="en-US" altLang="en-US" smtClean="0"/>
              <a:t>Discount Rate</a:t>
            </a:r>
          </a:p>
          <a:p>
            <a:pPr marL="469900" indent="-469900" eaLnBrk="1" hangingPunct="1">
              <a:buFontTx/>
              <a:buChar char="•"/>
            </a:pPr>
            <a:r>
              <a:rPr lang="en-US" altLang="en-US" smtClean="0"/>
              <a:t>Applies to loans made directly to commercial banks from the Federal Reserve System</a:t>
            </a:r>
          </a:p>
          <a:p>
            <a:pPr marL="469900" indent="-469900" eaLnBrk="1" hangingPunct="1">
              <a:buFontTx/>
              <a:buChar char="•"/>
            </a:pPr>
            <a:r>
              <a:rPr lang="en-US" altLang="en-US" smtClean="0"/>
              <a:t>Typically set at one percentage point above the Federal Funds Rate – incentive not to borrow from the Lender of Last Resort</a:t>
            </a:r>
          </a:p>
          <a:p>
            <a:pPr marL="469900" indent="-469900" eaLnBrk="1" hangingPunct="1"/>
            <a:r>
              <a:rPr lang="en-US" altLang="en-US" smtClean="0"/>
              <a:t>Federal Funds Rate</a:t>
            </a:r>
          </a:p>
          <a:p>
            <a:pPr marL="469900" indent="-469900" eaLnBrk="1" hangingPunct="1">
              <a:buFontTx/>
              <a:buChar char="•"/>
            </a:pPr>
            <a:r>
              <a:rPr lang="en-US" altLang="en-US" smtClean="0"/>
              <a:t>The lowest of short-term market interest rates which banks charge each other on overnight loans. The Fed achieves this rate through Open Market Operations.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BB29EA2E-82BB-4E45-8720-1D5B68BEED89}" type="slidenum">
              <a:rPr lang="en-US" altLang="en-US" smtClean="0">
                <a:latin typeface="Arial" panose="020B0604020202020204" pitchFamily="34" charset="0"/>
              </a:rPr>
              <a:pPr fontAlgn="base">
                <a:spcBef>
                  <a:spcPct val="0"/>
                </a:spcBef>
                <a:spcAft>
                  <a:spcPct val="0"/>
                </a:spcAft>
              </a:pPr>
              <a:t>21</a:t>
            </a:fld>
            <a:endParaRPr lang="en-US" altLang="en-US" smtClean="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algn="just" eaLnBrk="1" hangingPunct="1">
              <a:buFontTx/>
              <a:buChar char="•"/>
            </a:pPr>
            <a:r>
              <a:rPr lang="en-US" altLang="en-US" smtClean="0"/>
              <a:t>Impact of Lowering Rates:</a:t>
            </a:r>
          </a:p>
          <a:p>
            <a:pPr lvl="1" algn="just" eaLnBrk="1" hangingPunct="1">
              <a:buFontTx/>
              <a:buChar char="•"/>
            </a:pPr>
            <a:r>
              <a:rPr lang="en-US" altLang="en-US" smtClean="0"/>
              <a:t>The cost of borrowing money goes down.</a:t>
            </a:r>
          </a:p>
          <a:p>
            <a:pPr lvl="1" algn="just" eaLnBrk="1" hangingPunct="1">
              <a:buFontTx/>
              <a:buChar char="•"/>
            </a:pPr>
            <a:r>
              <a:rPr lang="en-US" altLang="en-US" smtClean="0"/>
              <a:t>Induced consumer spending increases economic activity.</a:t>
            </a:r>
          </a:p>
          <a:p>
            <a:pPr lvl="1" algn="just" eaLnBrk="1" hangingPunct="1">
              <a:buFontTx/>
              <a:buChar char="•"/>
            </a:pPr>
            <a:r>
              <a:rPr lang="en-US" altLang="en-US" smtClean="0"/>
              <a:t>Low interest rates cut the cost of capital for businesses and improve profit margins and encourages expansion.   </a:t>
            </a:r>
          </a:p>
          <a:p>
            <a:pPr algn="just" eaLnBrk="1" hangingPunct="1">
              <a:buFontTx/>
              <a:buChar char="•"/>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D971B85C-4206-4D82-803F-6EBF12E78F00}" type="slidenum">
              <a:rPr lang="en-US" altLang="en-US" smtClean="0">
                <a:latin typeface="Arial" panose="020B0604020202020204" pitchFamily="34" charset="0"/>
              </a:rPr>
              <a:pPr fontAlgn="base">
                <a:spcBef>
                  <a:spcPct val="0"/>
                </a:spcBef>
                <a:spcAft>
                  <a:spcPct val="0"/>
                </a:spcAft>
              </a:pPr>
              <a:t>22</a:t>
            </a:fld>
            <a:endParaRPr lang="en-US" altLang="en-US" smtClean="0">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algn="just" eaLnBrk="1" hangingPunct="1">
              <a:buFontTx/>
              <a:buChar char="•"/>
            </a:pPr>
            <a:r>
              <a:rPr lang="en-US" altLang="en-US" smtClean="0"/>
              <a:t>The Fed generally raises rates as an effective way to quell inflation (a sustained rise in the general price level). </a:t>
            </a:r>
          </a:p>
          <a:p>
            <a:pPr algn="just" eaLnBrk="1" hangingPunct="1">
              <a:buFontTx/>
              <a:buChar char="•"/>
            </a:pPr>
            <a:r>
              <a:rPr lang="en-US" altLang="en-US" smtClean="0"/>
              <a:t>Inflation means that your money is worth less</a:t>
            </a:r>
          </a:p>
          <a:p>
            <a:pPr algn="just" eaLnBrk="1" hangingPunct="1">
              <a:buFontTx/>
              <a:buChar char="•"/>
            </a:pPr>
            <a:r>
              <a:rPr lang="en-US" altLang="en-US" smtClean="0"/>
              <a:t>Impact of Raising Rates:</a:t>
            </a:r>
          </a:p>
          <a:p>
            <a:pPr lvl="1" algn="just" eaLnBrk="1" hangingPunct="1">
              <a:buFontTx/>
              <a:buChar char="•"/>
            </a:pPr>
            <a:r>
              <a:rPr lang="en-US" altLang="en-US" smtClean="0"/>
              <a:t>Businesses have difficulty in obtaining loans for expansion; unemployment rises</a:t>
            </a:r>
          </a:p>
          <a:p>
            <a:pPr lvl="1" algn="just" eaLnBrk="1" hangingPunct="1">
              <a:buFontTx/>
              <a:buChar char="•"/>
            </a:pPr>
            <a:r>
              <a:rPr lang="en-US" altLang="en-US" smtClean="0"/>
              <a:t>Consumers will pay higher interest rates on credit cards and mortgages, which can cool spending.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2B706508-98E5-4967-A13A-D01C8FB5A771}" type="slidenum">
              <a:rPr lang="en-US" altLang="en-US" smtClean="0">
                <a:latin typeface="Arial" panose="020B0604020202020204" pitchFamily="34" charset="0"/>
              </a:rPr>
              <a:pPr fontAlgn="base">
                <a:spcBef>
                  <a:spcPct val="0"/>
                </a:spcBef>
                <a:spcAft>
                  <a:spcPct val="0"/>
                </a:spcAft>
              </a:pPr>
              <a:t>27</a:t>
            </a:fld>
            <a:endParaRPr lang="en-US" altLang="en-US" smtClean="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228600" indent="-228600" eaLnBrk="1" hangingPunct="1"/>
            <a:r>
              <a:rPr lang="en-US" altLang="en-US" smtClean="0"/>
              <a:t>Answers:</a:t>
            </a:r>
          </a:p>
          <a:p>
            <a:pPr marL="228600" indent="-228600" eaLnBrk="1" hangingPunct="1">
              <a:buFontTx/>
              <a:buAutoNum type="arabicPeriod"/>
            </a:pPr>
            <a:r>
              <a:rPr lang="en-US" altLang="en-US" smtClean="0"/>
              <a:t>Conducting the nation’s monetary policy, Supervising and regulating banking institutions, and operating a nationwide payment system.</a:t>
            </a:r>
          </a:p>
          <a:p>
            <a:pPr marL="228600" indent="-228600" eaLnBrk="1" hangingPunct="1">
              <a:buFontTx/>
              <a:buAutoNum type="arabicPeriod"/>
            </a:pPr>
            <a:r>
              <a:rPr lang="en-US" altLang="en-US" smtClean="0"/>
              <a:t>Results will vary</a:t>
            </a:r>
          </a:p>
          <a:p>
            <a:pPr marL="228600" indent="-228600" eaLnBrk="1" hangingPunct="1">
              <a:buFontTx/>
              <a:buAutoNum type="arabicPeriod"/>
            </a:pPr>
            <a:r>
              <a:rPr lang="en-US" altLang="en-US" smtClean="0"/>
              <a:t>Maximum employment, price stability, sustainable economic growth</a:t>
            </a:r>
          </a:p>
          <a:p>
            <a:pPr marL="228600" indent="-228600" eaLnBrk="1" hangingPunct="1">
              <a:buFontTx/>
              <a:buAutoNum type="arabicPeriod"/>
            </a:pPr>
            <a:r>
              <a:rPr lang="en-US" altLang="en-US" smtClean="0"/>
              <a:t>Lower rates induce economic activity; higher rates calm inflation, slows down spending</a:t>
            </a:r>
          </a:p>
          <a:p>
            <a:pPr marL="228600" indent="-228600" eaLnBrk="1" hangingPunct="1">
              <a:buFontTx/>
              <a:buAutoNum type="arabicPeriod"/>
            </a:pPr>
            <a:r>
              <a:rPr lang="en-US" altLang="en-US" smtClean="0"/>
              <a:t>Inflation is a sustained increase in the general price level; inflation is a concern because it means your money is worth less over time.</a:t>
            </a:r>
          </a:p>
          <a:p>
            <a:pPr marL="228600" indent="-228600" eaLnBrk="1" hangingPunct="1">
              <a:buFontTx/>
              <a:buAutoNum type="arabicPeriod"/>
            </a:pPr>
            <a:r>
              <a:rPr lang="en-US" altLang="en-US" smtClean="0"/>
              <a:t>The Federal Open Market Committee (FOMC)</a:t>
            </a:r>
          </a:p>
          <a:p>
            <a:pPr marL="228600" indent="-228600" eaLnBrk="1" hangingPunct="1">
              <a:buFontTx/>
              <a:buAutoNum type="arabicPeriod"/>
            </a:pPr>
            <a:r>
              <a:rPr lang="en-US" altLang="en-US" smtClean="0"/>
              <a:t>Discount Rate – the rate of interest charged to banks who borrow money from the Federal Reserve; Fed Funds Rate – the rate of interest banks charge each other to borrow money.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pPr eaLnBrk="1" hangingPunct="1"/>
            <a:r>
              <a:rPr lang="en-US" altLang="en-US" smtClean="0"/>
              <a:t>https://www.youtube.com/watch?v=OQEWVDZme4A</a:t>
            </a:r>
          </a:p>
        </p:txBody>
      </p:sp>
      <p:sp>
        <p:nvSpPr>
          <p:cNvPr id="14340" name="Slide Number Placeholder 3"/>
          <p:cNvSpPr>
            <a:spLocks noGrp="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E3237AD-828D-43BB-BAF9-54EF177BB575}" type="slidenum">
              <a:rPr lang="en-US" altLang="en-US" smtClean="0">
                <a:latin typeface="Arial" panose="020B0604020202020204" pitchFamily="34" charset="0"/>
              </a:rPr>
              <a:pPr fontAlgn="base">
                <a:spcBef>
                  <a:spcPct val="0"/>
                </a:spcBef>
                <a:spcAft>
                  <a:spcPct val="0"/>
                </a:spcAft>
              </a:pPr>
              <a:t>3</a:t>
            </a:fld>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640D5D7E-2360-49D4-AAF7-512104115E2C}" type="slidenum">
              <a:rPr lang="en-US" altLang="en-US" smtClean="0">
                <a:latin typeface="Arial" panose="020B0604020202020204" pitchFamily="34" charset="0"/>
              </a:rPr>
              <a:pPr fontAlgn="base">
                <a:spcBef>
                  <a:spcPct val="0"/>
                </a:spcBef>
                <a:spcAft>
                  <a:spcPct val="0"/>
                </a:spcAft>
              </a:pPr>
              <a:t>4</a:t>
            </a:fld>
            <a:endParaRPr lang="en-US" altLang="en-US" smtClean="0">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smtClean="0"/>
              <a:t>What is the Fed?</a:t>
            </a:r>
          </a:p>
          <a:p>
            <a:pPr eaLnBrk="1" hangingPunct="1">
              <a:buFontTx/>
              <a:buChar char="•"/>
            </a:pPr>
            <a:r>
              <a:rPr lang="en-US" altLang="en-US" smtClean="0"/>
              <a:t>The Federal Reserve is the central bank of the United States and its purpose is to help ensure a stable economy for the nation.</a:t>
            </a:r>
          </a:p>
          <a:p>
            <a:pPr eaLnBrk="1" hangingPunct="1">
              <a:buFontTx/>
              <a:buChar char="•"/>
            </a:pPr>
            <a:r>
              <a:rPr lang="en-US" altLang="en-US" smtClean="0"/>
              <a:t>Established as a result of the Federal Reserve Act, signed in 1913. </a:t>
            </a:r>
          </a:p>
          <a:p>
            <a:pPr eaLnBrk="1" hangingPunct="1">
              <a:buFontTx/>
              <a:buChar char="•"/>
            </a:pPr>
            <a:r>
              <a:rPr lang="en-US" altLang="en-US" smtClean="0"/>
              <a:t>Receives no congressionally appropriated funds. Its operations are financed primarily from the interest earned on the U.S. government securities it acquires in the course of its monetary policy actions. </a:t>
            </a:r>
          </a:p>
          <a:p>
            <a:pPr eaLnBrk="1" hangingPunct="1">
              <a:buFontTx/>
              <a:buChar char="•"/>
            </a:pPr>
            <a:r>
              <a:rPr lang="en-US" altLang="en-US" smtClean="0"/>
              <a:t>Another major source of income is derived from the fees received for certain services provided to depository institutions. </a:t>
            </a:r>
          </a:p>
          <a:p>
            <a:pPr eaLnBrk="1" hangingPunct="1">
              <a:buFontTx/>
              <a:buChar char="•"/>
            </a:pPr>
            <a:r>
              <a:rPr lang="en-US" altLang="en-US" smtClean="0"/>
              <a:t>After payment of certain expenses, all the net earnings of the Federal Reserve Banks are transferred to the U.S. Treasury. In 2004, for example, the Fed paid approximately $18.1 billion to the U.S. Treasury.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E44B6269-B9C0-4D1D-A975-876D8ED39A09}" type="slidenum">
              <a:rPr lang="en-US" altLang="en-US" smtClean="0">
                <a:latin typeface="Arial" panose="020B0604020202020204" pitchFamily="34" charset="0"/>
              </a:rPr>
              <a:pPr fontAlgn="base">
                <a:spcBef>
                  <a:spcPct val="0"/>
                </a:spcBef>
                <a:spcAft>
                  <a:spcPct val="0"/>
                </a:spcAft>
              </a:pPr>
              <a:t>5</a:t>
            </a:fld>
            <a:endParaRPr lang="en-US" altLang="en-US" smtClean="0">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smtClean="0"/>
              <a:t>The responsibilities of the Federal Reserve System as a whole fall into the following three general areas:</a:t>
            </a:r>
          </a:p>
          <a:p>
            <a:pPr eaLnBrk="1" hangingPunct="1">
              <a:buFontTx/>
              <a:buChar char="•"/>
            </a:pPr>
            <a:r>
              <a:rPr lang="en-US" altLang="en-US" smtClean="0"/>
              <a:t>Conducting the nation’s monetary policy</a:t>
            </a:r>
          </a:p>
          <a:p>
            <a:pPr eaLnBrk="1" hangingPunct="1">
              <a:buFontTx/>
              <a:buChar char="•"/>
            </a:pPr>
            <a:r>
              <a:rPr lang="en-US" altLang="en-US" smtClean="0"/>
              <a:t>Supervising and regulating banking institutions</a:t>
            </a:r>
          </a:p>
          <a:p>
            <a:pPr eaLnBrk="1" hangingPunct="1">
              <a:buFontTx/>
              <a:buChar char="•"/>
            </a:pPr>
            <a:r>
              <a:rPr lang="en-US" altLang="en-US" smtClean="0"/>
              <a:t>Operating a nationwide payment system.</a:t>
            </a:r>
          </a:p>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AFE7E2C9-6A59-49CC-9966-292C38E0193B}" type="slidenum">
              <a:rPr lang="en-US" altLang="en-US" smtClean="0">
                <a:latin typeface="Arial" panose="020B0604020202020204" pitchFamily="34" charset="0"/>
              </a:rPr>
              <a:pPr fontAlgn="base">
                <a:spcBef>
                  <a:spcPct val="0"/>
                </a:spcBef>
                <a:spcAft>
                  <a:spcPct val="0"/>
                </a:spcAft>
              </a:pPr>
              <a:t>7</a:t>
            </a:fld>
            <a:endParaRPr lang="en-US" altLang="en-US" smtClean="0">
              <a:latin typeface="Arial" panose="020B0604020202020204"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algn="just" eaLnBrk="1" hangingPunct="1">
              <a:buFontTx/>
              <a:buChar char="•"/>
            </a:pPr>
            <a:r>
              <a:rPr lang="en-US" altLang="en-US" smtClean="0"/>
              <a:t>The Board of Governors in Washington, D.C. oversees the activities of the twelve independently operated District Reserve Banks across the country.  </a:t>
            </a:r>
          </a:p>
          <a:p>
            <a:pPr algn="just" eaLnBrk="1" hangingPunct="1">
              <a:buFontTx/>
              <a:buChar char="•"/>
            </a:pPr>
            <a:r>
              <a:rPr lang="en-US" altLang="en-US" smtClean="0"/>
              <a:t>Each of the 12 Federal Reserve Banks is separately incorporated with a Board of Directors. The District Federal Reserve Banks, along with their 25 branches, are located in major cities across the country, giving the System a strong grass-roots foundation. </a:t>
            </a:r>
          </a:p>
          <a:p>
            <a:pPr eaLnBrk="1" hangingPunct="1">
              <a:buFontTx/>
              <a:buChar char="•"/>
            </a:pPr>
            <a:r>
              <a:rPr lang="en-US" altLang="en-US" smtClean="0"/>
              <a:t>The Federal Open Market Committee (FOMC) is the chief policymaking body of the Federal Reserve System.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3F94392E-AF27-44AC-842A-4241AE03992E}" type="slidenum">
              <a:rPr lang="en-US" altLang="en-US" smtClean="0">
                <a:latin typeface="Arial" panose="020B0604020202020204" pitchFamily="34" charset="0"/>
              </a:rPr>
              <a:pPr fontAlgn="base">
                <a:spcBef>
                  <a:spcPct val="0"/>
                </a:spcBef>
                <a:spcAft>
                  <a:spcPct val="0"/>
                </a:spcAft>
              </a:pPr>
              <a:t>9</a:t>
            </a:fld>
            <a:endParaRPr lang="en-US" altLang="en-US" smtClean="0">
              <a:latin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algn="just" eaLnBrk="1" hangingPunct="1">
              <a:buFontTx/>
              <a:buChar char="•"/>
            </a:pPr>
            <a:r>
              <a:rPr lang="en-US" altLang="en-US" smtClean="0"/>
              <a:t>Seven members (governors) of the Federal Reserve Board are appointed by the President and subject to approval by the Senate.  </a:t>
            </a:r>
          </a:p>
          <a:p>
            <a:pPr algn="just" eaLnBrk="1" hangingPunct="1">
              <a:buFontTx/>
              <a:buChar char="•"/>
            </a:pPr>
            <a:r>
              <a:rPr lang="en-US" altLang="en-US" smtClean="0"/>
              <a:t>Structure provides for public accountability in the System, but because these governors serve staggered 14-year terms, the Board is insulated somewhat from short-term political pressure. Not one president can load the Board with candidates who will further a political agenda.</a:t>
            </a:r>
          </a:p>
          <a:p>
            <a:pPr algn="just" eaLnBrk="1" hangingPunct="1">
              <a:buFontTx/>
              <a:buChar char="•"/>
            </a:pPr>
            <a:r>
              <a:rPr lang="en-US" altLang="en-US" smtClean="0"/>
              <a:t>The work of the Board includes:  </a:t>
            </a:r>
          </a:p>
          <a:p>
            <a:pPr lvl="1" algn="just" eaLnBrk="1" hangingPunct="1">
              <a:buFontTx/>
              <a:buChar char="•"/>
            </a:pPr>
            <a:r>
              <a:rPr lang="en-US" altLang="en-US" smtClean="0"/>
              <a:t> coordinating the activities of the regional Reserve Banks,</a:t>
            </a:r>
          </a:p>
          <a:p>
            <a:pPr lvl="1" algn="just" eaLnBrk="1" hangingPunct="1">
              <a:buFontTx/>
              <a:buChar char="•"/>
            </a:pPr>
            <a:r>
              <a:rPr lang="en-US" altLang="en-US" smtClean="0"/>
              <a:t> analyzing domestic and international economic issues, </a:t>
            </a:r>
          </a:p>
          <a:p>
            <a:pPr lvl="1" algn="just" eaLnBrk="1" hangingPunct="1">
              <a:buFontTx/>
              <a:buChar char="•"/>
            </a:pPr>
            <a:r>
              <a:rPr lang="en-US" altLang="en-US" smtClean="0"/>
              <a:t> exercising broad responsibility in the nation’s payments system, and </a:t>
            </a:r>
          </a:p>
          <a:p>
            <a:pPr lvl="1" algn="just" eaLnBrk="1" hangingPunct="1">
              <a:buFontTx/>
              <a:buChar char="•"/>
            </a:pPr>
            <a:r>
              <a:rPr lang="en-US" altLang="en-US" smtClean="0"/>
              <a:t> administering laws regarding consumer credit protection.</a:t>
            </a:r>
            <a:r>
              <a:rPr lang="en-US" altLang="en-US" b="1"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5B8E537F-4202-4AB1-900B-8512398AFFCE}" type="slidenum">
              <a:rPr lang="en-US" altLang="en-US" smtClean="0">
                <a:latin typeface="Arial" panose="020B0604020202020204" pitchFamily="34" charset="0"/>
              </a:rPr>
              <a:pPr fontAlgn="base">
                <a:spcBef>
                  <a:spcPct val="0"/>
                </a:spcBef>
                <a:spcAft>
                  <a:spcPct val="0"/>
                </a:spcAft>
              </a:pPr>
              <a:t>10</a:t>
            </a:fld>
            <a:endParaRPr lang="en-US" altLang="en-US" smtClean="0">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just" eaLnBrk="1" hangingPunct="1">
              <a:buFontTx/>
              <a:buChar char="•"/>
            </a:pPr>
            <a:r>
              <a:rPr lang="en-US" altLang="en-US" smtClean="0"/>
              <a:t>Seven members (governors) of the Federal Reserve Board are appointed by the President and subject to approval by the Senate.  </a:t>
            </a:r>
          </a:p>
          <a:p>
            <a:pPr algn="just" eaLnBrk="1" hangingPunct="1">
              <a:buFontTx/>
              <a:buChar char="•"/>
            </a:pPr>
            <a:r>
              <a:rPr lang="en-US" altLang="en-US" smtClean="0"/>
              <a:t>Structure provides for public accountability in the System, but because these governors serve staggered 14-year terms, the Board is insulated somewhat from short-term political pressure. Not one president can load the Board with candidates who will further a political agenda.</a:t>
            </a:r>
          </a:p>
          <a:p>
            <a:pPr algn="just" eaLnBrk="1" hangingPunct="1">
              <a:buFontTx/>
              <a:buChar char="•"/>
            </a:pPr>
            <a:r>
              <a:rPr lang="en-US" altLang="en-US" smtClean="0"/>
              <a:t>The work of the Board includes:  </a:t>
            </a:r>
          </a:p>
          <a:p>
            <a:pPr lvl="1" algn="just" eaLnBrk="1" hangingPunct="1">
              <a:buFontTx/>
              <a:buChar char="•"/>
            </a:pPr>
            <a:r>
              <a:rPr lang="en-US" altLang="en-US" smtClean="0"/>
              <a:t> coordinating the activities of the regional Reserve Banks,</a:t>
            </a:r>
          </a:p>
          <a:p>
            <a:pPr lvl="1" algn="just" eaLnBrk="1" hangingPunct="1">
              <a:buFontTx/>
              <a:buChar char="•"/>
            </a:pPr>
            <a:r>
              <a:rPr lang="en-US" altLang="en-US" smtClean="0"/>
              <a:t> analyzing domestic and international economic issues, </a:t>
            </a:r>
          </a:p>
          <a:p>
            <a:pPr lvl="1" algn="just" eaLnBrk="1" hangingPunct="1">
              <a:buFontTx/>
              <a:buChar char="•"/>
            </a:pPr>
            <a:r>
              <a:rPr lang="en-US" altLang="en-US" smtClean="0"/>
              <a:t> exercising broad responsibility in the nation’s payments system, and </a:t>
            </a:r>
          </a:p>
          <a:p>
            <a:pPr lvl="1" algn="just" eaLnBrk="1" hangingPunct="1">
              <a:buFontTx/>
              <a:buChar char="•"/>
            </a:pPr>
            <a:r>
              <a:rPr lang="en-US" altLang="en-US" smtClean="0"/>
              <a:t> administering laws regarding consumer credit protection.</a:t>
            </a:r>
            <a:r>
              <a:rPr lang="en-US" altLang="en-US" b="1"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6AF5815F-0903-4763-B697-46481E9C4C5B}" type="slidenum">
              <a:rPr lang="en-US" altLang="en-US" smtClean="0">
                <a:latin typeface="Arial" panose="020B0604020202020204" pitchFamily="34" charset="0"/>
              </a:rPr>
              <a:pPr fontAlgn="base">
                <a:spcBef>
                  <a:spcPct val="0"/>
                </a:spcBef>
                <a:spcAft>
                  <a:spcPct val="0"/>
                </a:spcAft>
              </a:pPr>
              <a:t>12</a:t>
            </a:fld>
            <a:endParaRPr lang="en-US" altLang="en-US" smtClean="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buFontTx/>
              <a:buChar char="•"/>
            </a:pPr>
            <a:r>
              <a:rPr lang="en-US" altLang="en-US" smtClean="0"/>
              <a:t>Reserve Banks are the decentralized components that carry out the Fed’s policies and activities at the regional level. </a:t>
            </a:r>
          </a:p>
          <a:p>
            <a:pPr eaLnBrk="1" hangingPunct="1">
              <a:buFontTx/>
              <a:buChar char="•"/>
            </a:pPr>
            <a:r>
              <a:rPr lang="en-US" altLang="en-US" smtClean="0"/>
              <a:t>Each bank is identified with a corresponding letter and number to identify Districts.</a:t>
            </a:r>
          </a:p>
          <a:p>
            <a:pPr eaLnBrk="1" hangingPunct="1">
              <a:buFontTx/>
              <a:buChar char="•"/>
            </a:pPr>
            <a:r>
              <a:rPr lang="en-US" altLang="en-US" smtClean="0"/>
              <a:t>There are several Divisions within the Fed that carry out its mandated responsibilities: Supervision &amp; Regulation, Financial Services and Research.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E4A599F3-7D67-4BFF-8C6B-35A72641EEEC}" type="slidenum">
              <a:rPr lang="en-US" altLang="en-US" smtClean="0">
                <a:latin typeface="Arial" panose="020B0604020202020204" pitchFamily="34" charset="0"/>
              </a:rPr>
              <a:pPr fontAlgn="base">
                <a:spcBef>
                  <a:spcPct val="0"/>
                </a:spcBef>
                <a:spcAft>
                  <a:spcPct val="0"/>
                </a:spcAft>
              </a:pPr>
              <a:t>14</a:t>
            </a:fld>
            <a:endParaRPr lang="en-US" altLang="en-US" smtClean="0">
              <a:latin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lnSpc>
                <a:spcPct val="90000"/>
              </a:lnSpc>
            </a:pPr>
            <a:r>
              <a:rPr lang="en-US" altLang="en-US" smtClean="0"/>
              <a:t>The </a:t>
            </a:r>
            <a:r>
              <a:rPr lang="en-US" altLang="en-US" b="1" smtClean="0"/>
              <a:t>Supervision &amp; Regulation Division</a:t>
            </a:r>
            <a:r>
              <a:rPr lang="en-US" altLang="en-US" smtClean="0"/>
              <a:t> exists to promote the safety and soundness of the banking system, foster stability in financial markets, and ensure compliance with applicable laws and regulations. </a:t>
            </a:r>
          </a:p>
          <a:p>
            <a:pPr algn="just" eaLnBrk="1" hangingPunct="1">
              <a:lnSpc>
                <a:spcPct val="90000"/>
              </a:lnSpc>
              <a:buFontTx/>
              <a:buChar char="•"/>
            </a:pPr>
            <a:r>
              <a:rPr lang="en-US" altLang="en-US" smtClean="0"/>
              <a:t>One of four federal regulatory agencies:</a:t>
            </a:r>
          </a:p>
          <a:p>
            <a:pPr lvl="1" algn="just" eaLnBrk="1" hangingPunct="1">
              <a:lnSpc>
                <a:spcPct val="90000"/>
              </a:lnSpc>
              <a:buFontTx/>
              <a:buChar char="•"/>
            </a:pPr>
            <a:r>
              <a:rPr lang="en-US" altLang="en-US" smtClean="0"/>
              <a:t> Office of the Comptroller of the Currency (OCC)</a:t>
            </a:r>
          </a:p>
          <a:p>
            <a:pPr lvl="1" algn="just" eaLnBrk="1" hangingPunct="1">
              <a:lnSpc>
                <a:spcPct val="90000"/>
              </a:lnSpc>
              <a:buFontTx/>
              <a:buChar char="•"/>
            </a:pPr>
            <a:r>
              <a:rPr lang="en-US" altLang="en-US" smtClean="0"/>
              <a:t> Federal Deposit Insurance Corporation (FDIC), </a:t>
            </a:r>
          </a:p>
          <a:p>
            <a:pPr lvl="1" algn="just" eaLnBrk="1" hangingPunct="1">
              <a:lnSpc>
                <a:spcPct val="90000"/>
              </a:lnSpc>
              <a:buFontTx/>
              <a:buChar char="•"/>
            </a:pPr>
            <a:r>
              <a:rPr lang="en-US" altLang="en-US" smtClean="0"/>
              <a:t> Office of Thrift Supervision (OTS) </a:t>
            </a:r>
          </a:p>
          <a:p>
            <a:pPr algn="just" eaLnBrk="1" hangingPunct="1">
              <a:lnSpc>
                <a:spcPct val="90000"/>
              </a:lnSpc>
              <a:buFontTx/>
              <a:buChar char="•"/>
            </a:pPr>
            <a:r>
              <a:rPr lang="en-US" altLang="en-US" smtClean="0"/>
              <a:t>Has oversight of bank holding companies and state-chartered banks that are members of the Federal Reserve System; examines the health of banks; analyzes proposed mergers and acquisitions of banks; and monitors banks’ management, capital levels, and quality of assets.</a:t>
            </a:r>
          </a:p>
          <a:p>
            <a:pPr algn="just" eaLnBrk="1" hangingPunct="1">
              <a:lnSpc>
                <a:spcPct val="90000"/>
              </a:lnSpc>
              <a:buFontTx/>
              <a:buChar char="•"/>
            </a:pPr>
            <a:r>
              <a:rPr lang="en-US" altLang="en-US" smtClean="0"/>
              <a:t>Plays a major role in international banking activities</a:t>
            </a:r>
          </a:p>
          <a:p>
            <a:pPr lvl="1" algn="just" eaLnBrk="1" hangingPunct="1">
              <a:lnSpc>
                <a:spcPct val="90000"/>
              </a:lnSpc>
              <a:buFontTx/>
              <a:buChar char="•"/>
            </a:pPr>
            <a:r>
              <a:rPr lang="en-US" altLang="en-US" smtClean="0"/>
              <a:t>overseeing U.S. banking organizations that conduct operations abroad;</a:t>
            </a:r>
          </a:p>
          <a:p>
            <a:pPr lvl="1" algn="just" eaLnBrk="1" hangingPunct="1">
              <a:lnSpc>
                <a:spcPct val="90000"/>
              </a:lnSpc>
              <a:buFontTx/>
              <a:buChar char="•"/>
            </a:pPr>
            <a:r>
              <a:rPr lang="en-US" altLang="en-US" smtClean="0"/>
              <a:t>authorizing the establishment of foreign bank branches in the U.S.;</a:t>
            </a:r>
          </a:p>
          <a:p>
            <a:pPr lvl="1" algn="just" eaLnBrk="1" hangingPunct="1">
              <a:lnSpc>
                <a:spcPct val="90000"/>
              </a:lnSpc>
              <a:buFontTx/>
              <a:buChar char="•"/>
            </a:pPr>
            <a:r>
              <a:rPr lang="en-US" altLang="en-US" smtClean="0"/>
              <a:t>establishing supervisory policy and practices regarding foreign lending of member banks.  </a:t>
            </a:r>
          </a:p>
          <a:p>
            <a:pPr algn="just" eaLnBrk="1" hangingPunct="1">
              <a:lnSpc>
                <a:spcPct val="90000"/>
              </a:lnSpc>
              <a:buFontTx/>
              <a:buChar char="•"/>
            </a:pPr>
            <a:r>
              <a:rPr lang="en-US" altLang="en-US" smtClean="0"/>
              <a:t>Responsible for implementing consumer protection laws, which cover almost all financial transactions involving consumers, including ATMs, credit cards, checking and savings accounts, and loans.  </a:t>
            </a:r>
          </a:p>
          <a:p>
            <a:pPr eaLnBrk="1" hangingPunct="1">
              <a:lnSpc>
                <a:spcPct val="90000"/>
              </a:lnSpc>
            </a:pPr>
            <a:endParaRPr lang="en-US" altLang="en-US" smtClean="0"/>
          </a:p>
        </p:txBody>
      </p:sp>
      <p:sp>
        <p:nvSpPr>
          <p:cNvPr id="31749" name="Rectangle 4"/>
          <p:cNvSpPr>
            <a:spLocks noChangeArrowheads="1"/>
          </p:cNvSpPr>
          <p:nvPr/>
        </p:nvSpPr>
        <p:spPr bwMode="auto">
          <a:xfrm>
            <a:off x="533400" y="5105400"/>
            <a:ext cx="5715000" cy="450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just" eaLnBrk="1" hangingPunct="1">
              <a:buFontTx/>
              <a:buChar char="•"/>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088F6DA-9112-4BDA-A587-61C31E17F728}" type="slidenum">
              <a:rPr lang="en-US" altLang="en-US"/>
              <a:pPr>
                <a:defRPr/>
              </a:pPr>
              <a:t>‹#›</a:t>
            </a:fld>
            <a:endParaRPr lang="en-US" altLang="en-US"/>
          </a:p>
        </p:txBody>
      </p:sp>
    </p:spTree>
    <p:extLst>
      <p:ext uri="{BB962C8B-B14F-4D97-AF65-F5344CB8AC3E}">
        <p14:creationId xmlns:p14="http://schemas.microsoft.com/office/powerpoint/2010/main" val="124775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A3E22FE-E9FB-4442-A6A6-6B95754E15F3}" type="slidenum">
              <a:rPr lang="en-US" altLang="en-US"/>
              <a:pPr>
                <a:defRPr/>
              </a:pPr>
              <a:t>‹#›</a:t>
            </a:fld>
            <a:endParaRPr lang="en-US" altLang="en-US"/>
          </a:p>
        </p:txBody>
      </p:sp>
    </p:spTree>
    <p:extLst>
      <p:ext uri="{BB962C8B-B14F-4D97-AF65-F5344CB8AC3E}">
        <p14:creationId xmlns:p14="http://schemas.microsoft.com/office/powerpoint/2010/main" val="171255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C68EC8B-604A-4F93-8F08-059DABBD2BFA}" type="slidenum">
              <a:rPr lang="en-US" altLang="en-US"/>
              <a:pPr>
                <a:defRPr/>
              </a:pPr>
              <a:t>‹#›</a:t>
            </a:fld>
            <a:endParaRPr lang="en-US" altLang="en-US"/>
          </a:p>
        </p:txBody>
      </p:sp>
    </p:spTree>
    <p:extLst>
      <p:ext uri="{BB962C8B-B14F-4D97-AF65-F5344CB8AC3E}">
        <p14:creationId xmlns:p14="http://schemas.microsoft.com/office/powerpoint/2010/main" val="4131912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833438" y="7874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6000" dirty="0">
                <a:effectLst/>
                <a:latin typeface="+mn-lt"/>
              </a:rPr>
              <a:t>“</a:t>
            </a:r>
          </a:p>
        </p:txBody>
      </p:sp>
      <p:sp>
        <p:nvSpPr>
          <p:cNvPr id="6" name="TextBox 5"/>
          <p:cNvSpPr txBox="1"/>
          <p:nvPr/>
        </p:nvSpPr>
        <p:spPr>
          <a:xfrm>
            <a:off x="7827963" y="27432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6000" dirty="0">
                <a:effectLst/>
                <a:latin typeface="+mn-lt"/>
              </a:rPr>
              <a:t>”</a:t>
            </a:r>
          </a:p>
        </p:txBody>
      </p:sp>
      <p:sp>
        <p:nvSpPr>
          <p:cNvPr id="2" name="Title 1"/>
          <p:cNvSpPr>
            <a:spLocks noGrp="1"/>
          </p:cNvSpPr>
          <p:nvPr>
            <p:ph type="title"/>
          </p:nvPr>
        </p:nvSpPr>
        <p:spPr>
          <a:xfrm>
            <a:off x="1084659" y="365125"/>
            <a:ext cx="6977064" cy="2992904"/>
          </a:xfrm>
        </p:spPr>
        <p:txBody>
          <a:bodyP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4" name="Text Placeholder 3"/>
          <p:cNvSpPr>
            <a:spLocks noGrp="1"/>
          </p:cNvSpPr>
          <p:nvPr>
            <p:ph type="body" sz="half" idx="2"/>
          </p:nvPr>
        </p:nvSpPr>
        <p:spPr>
          <a:xfrm>
            <a:off x="628650" y="4501729"/>
            <a:ext cx="7884318" cy="148949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Date Placeholder 4"/>
          <p:cNvSpPr>
            <a:spLocks noGrp="1"/>
          </p:cNvSpPr>
          <p:nvPr>
            <p:ph type="dt" sz="half" idx="14"/>
          </p:nvPr>
        </p:nvSpPr>
        <p:spPr/>
        <p:txBody>
          <a:bodyPr/>
          <a:lstStyle>
            <a:lvl1pPr>
              <a:defRPr/>
            </a:lvl1pPr>
          </a:lstStyle>
          <a:p>
            <a:pPr>
              <a:defRPr/>
            </a:pPr>
            <a:endParaRPr lang="en-US" altLang="en-US"/>
          </a:p>
        </p:txBody>
      </p:sp>
      <p:sp>
        <p:nvSpPr>
          <p:cNvPr id="8" name="Footer Placeholder 5"/>
          <p:cNvSpPr>
            <a:spLocks noGrp="1"/>
          </p:cNvSpPr>
          <p:nvPr>
            <p:ph type="ftr" sz="quarter" idx="15"/>
          </p:nvPr>
        </p:nvSpPr>
        <p:spPr/>
        <p:txBody>
          <a:bodyPr/>
          <a:lstStyle>
            <a:lvl1pPr>
              <a:defRPr/>
            </a:lvl1pPr>
          </a:lstStyle>
          <a:p>
            <a:pPr>
              <a:defRPr/>
            </a:pPr>
            <a:endParaRPr lang="en-US" altLang="en-US"/>
          </a:p>
        </p:txBody>
      </p:sp>
      <p:sp>
        <p:nvSpPr>
          <p:cNvPr id="9" name="Slide Number Placeholder 6"/>
          <p:cNvSpPr>
            <a:spLocks noGrp="1"/>
          </p:cNvSpPr>
          <p:nvPr>
            <p:ph type="sldNum" sz="quarter" idx="16"/>
          </p:nvPr>
        </p:nvSpPr>
        <p:spPr/>
        <p:txBody>
          <a:bodyPr/>
          <a:lstStyle>
            <a:lvl1pPr>
              <a:defRPr/>
            </a:lvl1pPr>
          </a:lstStyle>
          <a:p>
            <a:pPr>
              <a:defRPr/>
            </a:pPr>
            <a:fld id="{54A33114-4041-4167-998E-275E08CB3854}" type="slidenum">
              <a:rPr lang="en-US" altLang="en-US"/>
              <a:pPr>
                <a:defRPr/>
              </a:pPr>
              <a:t>‹#›</a:t>
            </a:fld>
            <a:endParaRPr lang="en-US" altLang="en-US"/>
          </a:p>
        </p:txBody>
      </p:sp>
    </p:spTree>
    <p:extLst>
      <p:ext uri="{BB962C8B-B14F-4D97-AF65-F5344CB8AC3E}">
        <p14:creationId xmlns:p14="http://schemas.microsoft.com/office/powerpoint/2010/main" val="4268191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3FDB3AD-7300-4828-AEB4-FAB2BEA1BA0E}" type="slidenum">
              <a:rPr lang="en-US" altLang="en-US"/>
              <a:pPr>
                <a:defRPr/>
              </a:pPr>
              <a:t>‹#›</a:t>
            </a:fld>
            <a:endParaRPr lang="en-US" altLang="en-US"/>
          </a:p>
        </p:txBody>
      </p:sp>
    </p:spTree>
    <p:extLst>
      <p:ext uri="{BB962C8B-B14F-4D97-AF65-F5344CB8AC3E}">
        <p14:creationId xmlns:p14="http://schemas.microsoft.com/office/powerpoint/2010/main" val="4272338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1017598" y="2571750"/>
            <a:ext cx="2195513"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3440996" y="1885950"/>
            <a:ext cx="2202181" cy="576262"/>
          </a:xfrm>
        </p:spPr>
        <p:txBody>
          <a:bodyPr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smtClean="0"/>
              <a:t>Edit Master text styles</a:t>
            </a:r>
          </a:p>
        </p:txBody>
      </p:sp>
      <p:sp>
        <p:nvSpPr>
          <p:cNvPr id="10" name="Text Placeholder 3"/>
          <p:cNvSpPr>
            <a:spLocks noGrp="1"/>
          </p:cNvSpPr>
          <p:nvPr>
            <p:ph type="body" sz="half" idx="16"/>
          </p:nvPr>
        </p:nvSpPr>
        <p:spPr>
          <a:xfrm>
            <a:off x="3433081" y="2571750"/>
            <a:ext cx="2210096"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5871777" y="1885950"/>
            <a:ext cx="2199085" cy="576262"/>
          </a:xfrm>
        </p:spPr>
        <p:txBody>
          <a:bodyPr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smtClean="0"/>
              <a:t>Edit Master text styles</a:t>
            </a:r>
          </a:p>
        </p:txBody>
      </p:sp>
      <p:sp>
        <p:nvSpPr>
          <p:cNvPr id="12" name="Text Placeholder 3"/>
          <p:cNvSpPr>
            <a:spLocks noGrp="1"/>
          </p:cNvSpPr>
          <p:nvPr>
            <p:ph type="body" sz="half" idx="17"/>
          </p:nvPr>
        </p:nvSpPr>
        <p:spPr>
          <a:xfrm>
            <a:off x="5871777" y="2571750"/>
            <a:ext cx="2199085"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ltLang="en-US"/>
          </a:p>
        </p:txBody>
      </p:sp>
      <p:sp>
        <p:nvSpPr>
          <p:cNvPr id="14" name="Footer Placeholder 4"/>
          <p:cNvSpPr>
            <a:spLocks noGrp="1"/>
          </p:cNvSpPr>
          <p:nvPr>
            <p:ph type="ftr" sz="quarter" idx="19"/>
          </p:nvPr>
        </p:nvSpPr>
        <p:spPr/>
        <p:txBody>
          <a:bodyPr/>
          <a:lstStyle>
            <a:lvl1pPr>
              <a:defRPr/>
            </a:lvl1pPr>
          </a:lstStyle>
          <a:p>
            <a:pPr>
              <a:defRPr/>
            </a:pPr>
            <a:endParaRPr lang="en-US" altLang="en-US"/>
          </a:p>
        </p:txBody>
      </p:sp>
      <p:sp>
        <p:nvSpPr>
          <p:cNvPr id="16" name="Slide Number Placeholder 5"/>
          <p:cNvSpPr>
            <a:spLocks noGrp="1"/>
          </p:cNvSpPr>
          <p:nvPr>
            <p:ph type="sldNum" sz="quarter" idx="20"/>
          </p:nvPr>
        </p:nvSpPr>
        <p:spPr/>
        <p:txBody>
          <a:bodyPr/>
          <a:lstStyle>
            <a:lvl1pPr>
              <a:defRPr/>
            </a:lvl1pPr>
          </a:lstStyle>
          <a:p>
            <a:pPr>
              <a:defRPr/>
            </a:pPr>
            <a:fld id="{C63541A8-3D64-45AC-99C0-0AE989919562}" type="slidenum">
              <a:rPr lang="en-US" altLang="en-US"/>
              <a:pPr>
                <a:defRPr/>
              </a:pPr>
              <a:t>‹#›</a:t>
            </a:fld>
            <a:endParaRPr lang="en-US" altLang="en-US"/>
          </a:p>
        </p:txBody>
      </p:sp>
    </p:spTree>
    <p:extLst>
      <p:ext uri="{BB962C8B-B14F-4D97-AF65-F5344CB8AC3E}">
        <p14:creationId xmlns:p14="http://schemas.microsoft.com/office/powerpoint/2010/main" val="2884308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999064" y="4873766"/>
            <a:ext cx="220503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425733" y="4873765"/>
            <a:ext cx="2200805"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853148" y="4873763"/>
            <a:ext cx="220199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ltLang="en-US"/>
          </a:p>
        </p:txBody>
      </p:sp>
      <p:sp>
        <p:nvSpPr>
          <p:cNvPr id="13" name="Footer Placeholder 4"/>
          <p:cNvSpPr>
            <a:spLocks noGrp="1"/>
          </p:cNvSpPr>
          <p:nvPr>
            <p:ph type="ftr" sz="quarter" idx="24"/>
          </p:nvPr>
        </p:nvSpPr>
        <p:spPr/>
        <p:txBody>
          <a:bodyPr/>
          <a:lstStyle>
            <a:lvl1pPr>
              <a:defRPr/>
            </a:lvl1pPr>
          </a:lstStyle>
          <a:p>
            <a:pPr>
              <a:defRPr/>
            </a:pPr>
            <a:endParaRPr lang="en-US" altLang="en-US"/>
          </a:p>
        </p:txBody>
      </p:sp>
      <p:sp>
        <p:nvSpPr>
          <p:cNvPr id="14" name="Slide Number Placeholder 5"/>
          <p:cNvSpPr>
            <a:spLocks noGrp="1"/>
          </p:cNvSpPr>
          <p:nvPr>
            <p:ph type="sldNum" sz="quarter" idx="25"/>
          </p:nvPr>
        </p:nvSpPr>
        <p:spPr/>
        <p:txBody>
          <a:bodyPr/>
          <a:lstStyle>
            <a:lvl1pPr>
              <a:defRPr/>
            </a:lvl1pPr>
          </a:lstStyle>
          <a:p>
            <a:pPr>
              <a:defRPr/>
            </a:pPr>
            <a:fld id="{779BA1DB-6A68-4CE5-967B-D35C1FE78D05}" type="slidenum">
              <a:rPr lang="en-US" altLang="en-US"/>
              <a:pPr>
                <a:defRPr/>
              </a:pPr>
              <a:t>‹#›</a:t>
            </a:fld>
            <a:endParaRPr lang="en-US" altLang="en-US"/>
          </a:p>
        </p:txBody>
      </p:sp>
    </p:spTree>
    <p:extLst>
      <p:ext uri="{BB962C8B-B14F-4D97-AF65-F5344CB8AC3E}">
        <p14:creationId xmlns:p14="http://schemas.microsoft.com/office/powerpoint/2010/main" val="3865698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9B6F07F-5C58-41CB-8E04-5F3D478C81AF}" type="slidenum">
              <a:rPr lang="en-US" altLang="en-US"/>
              <a:pPr>
                <a:defRPr/>
              </a:pPr>
              <a:t>‹#›</a:t>
            </a:fld>
            <a:endParaRPr lang="en-US" altLang="en-US"/>
          </a:p>
        </p:txBody>
      </p:sp>
    </p:spTree>
    <p:extLst>
      <p:ext uri="{BB962C8B-B14F-4D97-AF65-F5344CB8AC3E}">
        <p14:creationId xmlns:p14="http://schemas.microsoft.com/office/powerpoint/2010/main" val="1656952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1E6E67A-EF8D-4696-A258-B5655ADEF297}" type="slidenum">
              <a:rPr lang="en-US" altLang="en-US"/>
              <a:pPr>
                <a:defRPr/>
              </a:pPr>
              <a:t>‹#›</a:t>
            </a:fld>
            <a:endParaRPr lang="en-US" altLang="en-US"/>
          </a:p>
        </p:txBody>
      </p:sp>
    </p:spTree>
    <p:extLst>
      <p:ext uri="{BB962C8B-B14F-4D97-AF65-F5344CB8AC3E}">
        <p14:creationId xmlns:p14="http://schemas.microsoft.com/office/powerpoint/2010/main" val="1886880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4038600" cy="4302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16764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61B834F4-A377-44EB-B109-E62FE1A1F9D3}" type="slidenum">
              <a:rPr lang="en-US" altLang="en-US"/>
              <a:pPr>
                <a:defRPr/>
              </a:pPr>
              <a:t>‹#›</a:t>
            </a:fld>
            <a:endParaRPr lang="en-US" altLang="en-US"/>
          </a:p>
        </p:txBody>
      </p:sp>
    </p:spTree>
    <p:extLst>
      <p:ext uri="{BB962C8B-B14F-4D97-AF65-F5344CB8AC3E}">
        <p14:creationId xmlns:p14="http://schemas.microsoft.com/office/powerpoint/2010/main" val="1252571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16764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9EAAC60B-FA2D-49F7-ACF8-E1D1ECD3BA63}" type="slidenum">
              <a:rPr lang="en-US" altLang="en-US"/>
              <a:pPr>
                <a:defRPr/>
              </a:pPr>
              <a:t>‹#›</a:t>
            </a:fld>
            <a:endParaRPr lang="en-US" altLang="en-US"/>
          </a:p>
        </p:txBody>
      </p:sp>
    </p:spTree>
    <p:extLst>
      <p:ext uri="{BB962C8B-B14F-4D97-AF65-F5344CB8AC3E}">
        <p14:creationId xmlns:p14="http://schemas.microsoft.com/office/powerpoint/2010/main" val="127496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21776B5-9C15-4482-8D1A-8DF0C22A7E7D}" type="slidenum">
              <a:rPr lang="en-US" altLang="en-US"/>
              <a:pPr>
                <a:defRPr/>
              </a:pPr>
              <a:t>‹#›</a:t>
            </a:fld>
            <a:endParaRPr lang="en-US" altLang="en-US"/>
          </a:p>
        </p:txBody>
      </p:sp>
    </p:spTree>
    <p:extLst>
      <p:ext uri="{BB962C8B-B14F-4D97-AF65-F5344CB8AC3E}">
        <p14:creationId xmlns:p14="http://schemas.microsoft.com/office/powerpoint/2010/main" val="3771745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0748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56063"/>
            <a:ext cx="4038600" cy="20748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1676400" cy="457200"/>
          </a:xfrm>
        </p:spPr>
        <p:txBody>
          <a:bodyPr/>
          <a:lstStyle>
            <a:lvl1pPr>
              <a:defRPr/>
            </a:lvl1pPr>
          </a:lstStyle>
          <a:p>
            <a:pPr>
              <a:defRPr/>
            </a:pPr>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pPr>
              <a:defRPr/>
            </a:pPr>
            <a:fld id="{3AB00705-6126-4711-B3E6-C701EA83180D}" type="slidenum">
              <a:rPr lang="en-US" altLang="en-US"/>
              <a:pPr>
                <a:defRPr/>
              </a:pPr>
              <a:t>‹#›</a:t>
            </a:fld>
            <a:endParaRPr lang="en-US" altLang="en-US"/>
          </a:p>
        </p:txBody>
      </p:sp>
    </p:spTree>
    <p:extLst>
      <p:ext uri="{BB962C8B-B14F-4D97-AF65-F5344CB8AC3E}">
        <p14:creationId xmlns:p14="http://schemas.microsoft.com/office/powerpoint/2010/main" val="660590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828800"/>
            <a:ext cx="4038600" cy="4302125"/>
          </a:xfrm>
        </p:spPr>
        <p:txBody>
          <a:bodyPr/>
          <a:lstStyle/>
          <a:p>
            <a:pPr lvl="0"/>
            <a:endParaRPr lang="en-US" noProof="0"/>
          </a:p>
        </p:txBody>
      </p:sp>
      <p:sp>
        <p:nvSpPr>
          <p:cNvPr id="5" name="Date Placeholder 4"/>
          <p:cNvSpPr>
            <a:spLocks noGrp="1"/>
          </p:cNvSpPr>
          <p:nvPr>
            <p:ph type="dt" sz="half" idx="10"/>
          </p:nvPr>
        </p:nvSpPr>
        <p:spPr>
          <a:xfrm>
            <a:off x="457200" y="6248400"/>
            <a:ext cx="16764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D4EA850E-8BB1-402A-ABB2-89296BFA3FC6}" type="slidenum">
              <a:rPr lang="en-US" altLang="en-US"/>
              <a:pPr>
                <a:defRPr/>
              </a:pPr>
              <a:t>‹#›</a:t>
            </a:fld>
            <a:endParaRPr lang="en-US" altLang="en-US"/>
          </a:p>
        </p:txBody>
      </p:sp>
    </p:spTree>
    <p:extLst>
      <p:ext uri="{BB962C8B-B14F-4D97-AF65-F5344CB8AC3E}">
        <p14:creationId xmlns:p14="http://schemas.microsoft.com/office/powerpoint/2010/main" val="3650090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0748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56063"/>
            <a:ext cx="4038600" cy="20748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1676400" cy="457200"/>
          </a:xfrm>
        </p:spPr>
        <p:txBody>
          <a:bodyPr/>
          <a:lstStyle>
            <a:lvl1pPr>
              <a:defRPr/>
            </a:lvl1pPr>
          </a:lstStyle>
          <a:p>
            <a:pPr>
              <a:defRPr/>
            </a:pPr>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pPr>
              <a:defRPr/>
            </a:pPr>
            <a:fld id="{DEA682F2-37FD-43FC-997B-7F191060ACBA}" type="slidenum">
              <a:rPr lang="en-US" altLang="en-US"/>
              <a:pPr>
                <a:defRPr/>
              </a:pPr>
              <a:t>‹#›</a:t>
            </a:fld>
            <a:endParaRPr lang="en-US" altLang="en-US"/>
          </a:p>
        </p:txBody>
      </p:sp>
    </p:spTree>
    <p:extLst>
      <p:ext uri="{BB962C8B-B14F-4D97-AF65-F5344CB8AC3E}">
        <p14:creationId xmlns:p14="http://schemas.microsoft.com/office/powerpoint/2010/main" val="359390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7856D6A-7C9A-499F-AC38-EBBB7F0A8020}" type="slidenum">
              <a:rPr lang="en-US" altLang="en-US"/>
              <a:pPr>
                <a:defRPr/>
              </a:pPr>
              <a:t>‹#›</a:t>
            </a:fld>
            <a:endParaRPr lang="en-US" altLang="en-US"/>
          </a:p>
        </p:txBody>
      </p:sp>
    </p:spTree>
    <p:extLst>
      <p:ext uri="{BB962C8B-B14F-4D97-AF65-F5344CB8AC3E}">
        <p14:creationId xmlns:p14="http://schemas.microsoft.com/office/powerpoint/2010/main" val="59585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7DACB5B9-F394-4791-9512-5A38A8DD9695}" type="slidenum">
              <a:rPr lang="en-US" altLang="en-US"/>
              <a:pPr>
                <a:defRPr/>
              </a:pPr>
              <a:t>‹#›</a:t>
            </a:fld>
            <a:endParaRPr lang="en-US" altLang="en-US"/>
          </a:p>
        </p:txBody>
      </p:sp>
    </p:spTree>
    <p:extLst>
      <p:ext uri="{BB962C8B-B14F-4D97-AF65-F5344CB8AC3E}">
        <p14:creationId xmlns:p14="http://schemas.microsoft.com/office/powerpoint/2010/main" val="405570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anchor="b"/>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smtClean="0"/>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10621E95-B5BF-446D-AC9D-B771B36C7364}" type="slidenum">
              <a:rPr lang="en-US" altLang="en-US"/>
              <a:pPr>
                <a:defRPr/>
              </a:pPr>
              <a:t>‹#›</a:t>
            </a:fld>
            <a:endParaRPr lang="en-US" altLang="en-US"/>
          </a:p>
        </p:txBody>
      </p:sp>
    </p:spTree>
    <p:extLst>
      <p:ext uri="{BB962C8B-B14F-4D97-AF65-F5344CB8AC3E}">
        <p14:creationId xmlns:p14="http://schemas.microsoft.com/office/powerpoint/2010/main" val="166722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B0D70ED5-9461-4A03-8A86-2A7449772E91}" type="slidenum">
              <a:rPr lang="en-US" altLang="en-US"/>
              <a:pPr>
                <a:defRPr/>
              </a:pPr>
              <a:t>‹#›</a:t>
            </a:fld>
            <a:endParaRPr lang="en-US" altLang="en-US"/>
          </a:p>
        </p:txBody>
      </p:sp>
    </p:spTree>
    <p:extLst>
      <p:ext uri="{BB962C8B-B14F-4D97-AF65-F5344CB8AC3E}">
        <p14:creationId xmlns:p14="http://schemas.microsoft.com/office/powerpoint/2010/main" val="395457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FCB0BE92-9FD8-493D-AD8D-C62147C9B200}" type="slidenum">
              <a:rPr lang="en-US" altLang="en-US"/>
              <a:pPr>
                <a:defRPr/>
              </a:pPr>
              <a:t>‹#›</a:t>
            </a:fld>
            <a:endParaRPr lang="en-US" altLang="en-US"/>
          </a:p>
        </p:txBody>
      </p:sp>
    </p:spTree>
    <p:extLst>
      <p:ext uri="{BB962C8B-B14F-4D97-AF65-F5344CB8AC3E}">
        <p14:creationId xmlns:p14="http://schemas.microsoft.com/office/powerpoint/2010/main" val="72170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01B9912-58E2-4DDB-B02F-2E04B6F3FA51}" type="slidenum">
              <a:rPr lang="en-US" altLang="en-US"/>
              <a:pPr>
                <a:defRPr/>
              </a:pPr>
              <a:t>‹#›</a:t>
            </a:fld>
            <a:endParaRPr lang="en-US" altLang="en-US"/>
          </a:p>
        </p:txBody>
      </p:sp>
    </p:spTree>
    <p:extLst>
      <p:ext uri="{BB962C8B-B14F-4D97-AF65-F5344CB8AC3E}">
        <p14:creationId xmlns:p14="http://schemas.microsoft.com/office/powerpoint/2010/main" val="68322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4739A20-C75F-498A-8625-C64E2DB040A0}" type="slidenum">
              <a:rPr lang="en-US" altLang="en-US"/>
              <a:pPr>
                <a:defRPr/>
              </a:pPr>
              <a:t>‹#›</a:t>
            </a:fld>
            <a:endParaRPr lang="en-US" altLang="en-US"/>
          </a:p>
        </p:txBody>
      </p:sp>
    </p:spTree>
    <p:extLst>
      <p:ext uri="{BB962C8B-B14F-4D97-AF65-F5344CB8AC3E}">
        <p14:creationId xmlns:p14="http://schemas.microsoft.com/office/powerpoint/2010/main" val="298491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9788" y="1825625"/>
            <a:ext cx="76755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defRPr/>
            </a:pPr>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defRPr/>
            </a:pPr>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defRPr/>
            </a:pPr>
            <a:fld id="{76319E51-6DED-4C14-BAF7-00F27EEC650A}"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5" r:id="rId12"/>
    <p:sldLayoutId id="2147483800" r:id="rId13"/>
    <p:sldLayoutId id="2147483801" r:id="rId14"/>
    <p:sldLayoutId id="2147483802" r:id="rId15"/>
    <p:sldLayoutId id="2147483803" r:id="rId16"/>
    <p:sldLayoutId id="2147483804" r:id="rId17"/>
    <p:sldLayoutId id="2147483806" r:id="rId18"/>
    <p:sldLayoutId id="2147483807" r:id="rId19"/>
    <p:sldLayoutId id="2147483808" r:id="rId20"/>
    <p:sldLayoutId id="2147483809" r:id="rId21"/>
    <p:sldLayoutId id="2147483810" r:id="rId22"/>
  </p:sldLayoutIdLst>
  <p:txStyles>
    <p:titleStyle>
      <a:lvl1pPr algn="l" defTabSz="685800" rtl="0" fontAlgn="base">
        <a:lnSpc>
          <a:spcPct val="90000"/>
        </a:lnSpc>
        <a:spcBef>
          <a:spcPct val="0"/>
        </a:spcBef>
        <a:spcAft>
          <a:spcPct val="0"/>
        </a:spcAft>
        <a:defRPr sz="4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defTabSz="685800" rtl="0" fontAlgn="base">
        <a:lnSpc>
          <a:spcPct val="90000"/>
        </a:lnSpc>
        <a:spcBef>
          <a:spcPct val="0"/>
        </a:spcBef>
        <a:spcAft>
          <a:spcPct val="0"/>
        </a:spcAft>
        <a:defRPr sz="4400">
          <a:solidFill>
            <a:schemeClr val="tx1"/>
          </a:solidFill>
          <a:latin typeface="Corbel" panose="020B0503020204020204" pitchFamily="34" charset="0"/>
        </a:defRPr>
      </a:lvl2pPr>
      <a:lvl3pPr algn="l" defTabSz="685800" rtl="0" fontAlgn="base">
        <a:lnSpc>
          <a:spcPct val="90000"/>
        </a:lnSpc>
        <a:spcBef>
          <a:spcPct val="0"/>
        </a:spcBef>
        <a:spcAft>
          <a:spcPct val="0"/>
        </a:spcAft>
        <a:defRPr sz="4400">
          <a:solidFill>
            <a:schemeClr val="tx1"/>
          </a:solidFill>
          <a:latin typeface="Corbel" panose="020B0503020204020204" pitchFamily="34" charset="0"/>
        </a:defRPr>
      </a:lvl3pPr>
      <a:lvl4pPr algn="l" defTabSz="685800" rtl="0" fontAlgn="base">
        <a:lnSpc>
          <a:spcPct val="90000"/>
        </a:lnSpc>
        <a:spcBef>
          <a:spcPct val="0"/>
        </a:spcBef>
        <a:spcAft>
          <a:spcPct val="0"/>
        </a:spcAft>
        <a:defRPr sz="4400">
          <a:solidFill>
            <a:schemeClr val="tx1"/>
          </a:solidFill>
          <a:latin typeface="Corbel" panose="020B0503020204020204" pitchFamily="34" charset="0"/>
        </a:defRPr>
      </a:lvl4pPr>
      <a:lvl5pPr algn="l" defTabSz="685800" rtl="0" fontAlgn="base">
        <a:lnSpc>
          <a:spcPct val="90000"/>
        </a:lnSpc>
        <a:spcBef>
          <a:spcPct val="0"/>
        </a:spcBef>
        <a:spcAft>
          <a:spcPct val="0"/>
        </a:spcAft>
        <a:defRPr sz="44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4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4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4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400">
          <a:solidFill>
            <a:schemeClr val="tx1"/>
          </a:solidFill>
          <a:latin typeface="Corbel" panose="020B050302020402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OQEWVDZme4A"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50"/>
            <a:ext cx="6858000" cy="1195388"/>
          </a:xfrm>
        </p:spPr>
        <p:txBody>
          <a:bodyPr/>
          <a:lstStyle/>
          <a:p>
            <a:pPr fontAlgn="auto">
              <a:spcAft>
                <a:spcPts val="0"/>
              </a:spcAft>
              <a:defRPr/>
            </a:pPr>
            <a:endParaRPr lang="en-US"/>
          </a:p>
        </p:txBody>
      </p:sp>
      <p:sp>
        <p:nvSpPr>
          <p:cNvPr id="3" name="Subtitle 2"/>
          <p:cNvSpPr>
            <a:spLocks noGrp="1"/>
          </p:cNvSpPr>
          <p:nvPr>
            <p:ph type="subTitle" idx="1"/>
          </p:nvPr>
        </p:nvSpPr>
        <p:spPr>
          <a:xfrm>
            <a:off x="1657350" y="3830638"/>
            <a:ext cx="6858000" cy="617537"/>
          </a:xfrm>
        </p:spPr>
        <p:txBody>
          <a:bodyPr/>
          <a:lstStyle/>
          <a:p>
            <a:pPr fontAlgn="auto">
              <a:spcAft>
                <a:spcPts val="0"/>
              </a:spcAft>
              <a:defRPr/>
            </a:pPr>
            <a:endParaRPr lang="en-US"/>
          </a:p>
        </p:txBody>
      </p:sp>
      <p:pic>
        <p:nvPicPr>
          <p:cNvPr id="10244" name="Picture 2" descr="Image result for Money with the f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990600"/>
            <a:ext cx="87995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algn="ctr" fontAlgn="auto">
              <a:spcAft>
                <a:spcPts val="0"/>
              </a:spcAft>
              <a:defRPr/>
            </a:pPr>
            <a:r>
              <a:rPr lang="en-US" altLang="en-US" dirty="0"/>
              <a:t>Board of Governors (cont’d)</a:t>
            </a:r>
          </a:p>
        </p:txBody>
      </p:sp>
      <p:sp>
        <p:nvSpPr>
          <p:cNvPr id="264195" name="Rectangle 3"/>
          <p:cNvSpPr>
            <a:spLocks noGrp="1" noChangeArrowheads="1"/>
          </p:cNvSpPr>
          <p:nvPr>
            <p:ph type="body" sz="half" idx="1"/>
          </p:nvPr>
        </p:nvSpPr>
        <p:spPr>
          <a:xfrm>
            <a:off x="457200" y="1447800"/>
            <a:ext cx="4572000" cy="4953000"/>
          </a:xfrm>
        </p:spPr>
        <p:txBody>
          <a:bodyPr/>
          <a:lstStyle/>
          <a:p>
            <a:pPr lvl="1" fontAlgn="auto">
              <a:spcAft>
                <a:spcPts val="0"/>
              </a:spcAft>
              <a:defRPr/>
            </a:pPr>
            <a:endParaRPr lang="en-US" altLang="en-US" sz="2400" dirty="0"/>
          </a:p>
          <a:p>
            <a:pPr fontAlgn="auto">
              <a:spcAft>
                <a:spcPts val="0"/>
              </a:spcAft>
              <a:defRPr/>
            </a:pPr>
            <a:r>
              <a:rPr lang="en-US" altLang="en-US" sz="2800" dirty="0"/>
              <a:t>Work </a:t>
            </a:r>
            <a:r>
              <a:rPr lang="en-US" altLang="en-US" sz="2800" dirty="0" smtClean="0"/>
              <a:t>includes</a:t>
            </a:r>
            <a:endParaRPr lang="en-US" altLang="en-US" sz="2800" dirty="0"/>
          </a:p>
          <a:p>
            <a:pPr lvl="1" fontAlgn="auto">
              <a:spcAft>
                <a:spcPts val="0"/>
              </a:spcAft>
              <a:defRPr/>
            </a:pPr>
            <a:r>
              <a:rPr lang="en-US" altLang="en-US" sz="2400" dirty="0"/>
              <a:t>Administering consumer credit protection laws</a:t>
            </a:r>
          </a:p>
          <a:p>
            <a:pPr lvl="1" fontAlgn="auto">
              <a:spcAft>
                <a:spcPts val="0"/>
              </a:spcAft>
              <a:defRPr/>
            </a:pPr>
            <a:r>
              <a:rPr lang="en-US" altLang="en-US" sz="2400" dirty="0"/>
              <a:t>Authorizing changes in banks’ reserve requirements</a:t>
            </a:r>
          </a:p>
          <a:p>
            <a:pPr lvl="1" fontAlgn="auto">
              <a:spcAft>
                <a:spcPts val="0"/>
              </a:spcAft>
              <a:defRPr/>
            </a:pPr>
            <a:r>
              <a:rPr lang="en-US" altLang="en-US" sz="2400" dirty="0"/>
              <a:t>Supervising Fed member banks and other financial entities</a:t>
            </a:r>
          </a:p>
          <a:p>
            <a:pPr lvl="1" fontAlgn="auto">
              <a:spcAft>
                <a:spcPts val="0"/>
              </a:spcAft>
              <a:defRPr/>
            </a:pPr>
            <a:r>
              <a:rPr lang="en-US" altLang="en-US" sz="2400" dirty="0"/>
              <a:t>Authorizing changes in the Fed’s discount rate</a:t>
            </a:r>
          </a:p>
        </p:txBody>
      </p:sp>
      <p:pic>
        <p:nvPicPr>
          <p:cNvPr id="24580" name="Picture 4" descr="boardroom_w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62600" y="1905000"/>
            <a:ext cx="2408238"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Janet Yellen – Fed Chair</a:t>
            </a:r>
            <a:endParaRPr lang="en-US" dirty="0"/>
          </a:p>
        </p:txBody>
      </p:sp>
      <p:sp>
        <p:nvSpPr>
          <p:cNvPr id="3" name="Text Placeholder 2"/>
          <p:cNvSpPr>
            <a:spLocks noGrp="1"/>
          </p:cNvSpPr>
          <p:nvPr>
            <p:ph type="body" sz="half" idx="1"/>
          </p:nvPr>
        </p:nvSpPr>
        <p:spPr/>
        <p:txBody>
          <a:bodyPr/>
          <a:lstStyle/>
          <a:p>
            <a:pPr fontAlgn="auto">
              <a:spcAft>
                <a:spcPts val="0"/>
              </a:spcAft>
              <a:defRPr/>
            </a:pPr>
            <a:r>
              <a:rPr lang="en-US" sz="3200" dirty="0" smtClean="0"/>
              <a:t>Nominated in 2014</a:t>
            </a:r>
          </a:p>
          <a:p>
            <a:pPr fontAlgn="auto">
              <a:spcAft>
                <a:spcPts val="0"/>
              </a:spcAft>
              <a:defRPr/>
            </a:pPr>
            <a:r>
              <a:rPr lang="en-US" sz="3200" dirty="0" smtClean="0"/>
              <a:t># 3 most powerful woman in the World (Forbes)</a:t>
            </a:r>
          </a:p>
        </p:txBody>
      </p:sp>
      <p:pic>
        <p:nvPicPr>
          <p:cNvPr id="26628" name="Picture 2" descr="Janet Yelle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51450" y="1828800"/>
            <a:ext cx="2832100" cy="430212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28650" y="365126"/>
            <a:ext cx="7886700" cy="1325563"/>
          </a:xfrm>
        </p:spPr>
        <p:txBody>
          <a:bodyPr/>
          <a:lstStyle/>
          <a:p>
            <a:pPr algn="ctr" fontAlgn="auto">
              <a:spcAft>
                <a:spcPts val="0"/>
              </a:spcAft>
              <a:defRPr/>
            </a:pPr>
            <a:r>
              <a:rPr lang="en-US" altLang="en-US"/>
              <a:t>Where is my Fed?</a:t>
            </a:r>
          </a:p>
        </p:txBody>
      </p:sp>
      <p:pic>
        <p:nvPicPr>
          <p:cNvPr id="27651" name="Picture 75" descr="map"/>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53440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pPr fontAlgn="auto">
              <a:spcAft>
                <a:spcPts val="0"/>
              </a:spcAft>
              <a:defRPr/>
            </a:pPr>
            <a:r>
              <a:rPr lang="en-US" dirty="0" smtClean="0"/>
              <a:t>4</a:t>
            </a:r>
            <a:r>
              <a:rPr lang="en-US" baseline="30000" dirty="0" smtClean="0"/>
              <a:t>th</a:t>
            </a:r>
            <a:r>
              <a:rPr lang="en-US" dirty="0" smtClean="0"/>
              <a:t> district</a:t>
            </a:r>
            <a:endParaRPr lang="en-US" dirty="0"/>
          </a:p>
        </p:txBody>
      </p:sp>
      <p:sp>
        <p:nvSpPr>
          <p:cNvPr id="3" name="Content Placeholder 2"/>
          <p:cNvSpPr>
            <a:spLocks noGrp="1"/>
          </p:cNvSpPr>
          <p:nvPr>
            <p:ph sz="half" idx="1"/>
          </p:nvPr>
        </p:nvSpPr>
        <p:spPr>
          <a:xfrm>
            <a:off x="839788" y="1825625"/>
            <a:ext cx="3768725" cy="4351338"/>
          </a:xfrm>
        </p:spPr>
        <p:txBody>
          <a:bodyPr/>
          <a:lstStyle/>
          <a:p>
            <a:pPr fontAlgn="auto">
              <a:spcAft>
                <a:spcPts val="0"/>
              </a:spcAft>
              <a:defRPr/>
            </a:pPr>
            <a:endParaRPr lang="en-US"/>
          </a:p>
        </p:txBody>
      </p:sp>
      <p:sp>
        <p:nvSpPr>
          <p:cNvPr id="4" name="Content Placeholder 3"/>
          <p:cNvSpPr>
            <a:spLocks noGrp="1"/>
          </p:cNvSpPr>
          <p:nvPr>
            <p:ph sz="half" idx="2"/>
          </p:nvPr>
        </p:nvSpPr>
        <p:spPr>
          <a:xfrm>
            <a:off x="4191000" y="152400"/>
            <a:ext cx="2673350" cy="2608263"/>
          </a:xfrm>
          <a:solidFill>
            <a:schemeClr val="tx1"/>
          </a:solidFill>
        </p:spPr>
        <p:txBody>
          <a:bodyPr/>
          <a:lstStyle/>
          <a:p>
            <a:pPr fontAlgn="auto">
              <a:spcAft>
                <a:spcPts val="0"/>
              </a:spcAft>
              <a:defRPr/>
            </a:pPr>
            <a:endParaRPr lang="en-US" dirty="0"/>
          </a:p>
        </p:txBody>
      </p:sp>
      <p:pic>
        <p:nvPicPr>
          <p:cNvPr id="29701" name="Picture 2" descr="http://www.zillow.com/research/wp-content/blogs.dir/3/files/2010/12/Fed-Reserve-Bank-of-Clevela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438" y="304800"/>
            <a:ext cx="2230437"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p:cNvPicPr>
            <a:picLocks noChangeAspect="1"/>
          </p:cNvPicPr>
          <p:nvPr/>
        </p:nvPicPr>
        <p:blipFill>
          <a:blip r:embed="rId3">
            <a:extLst>
              <a:ext uri="{28A0092B-C50C-407E-A947-70E740481C1C}">
                <a14:useLocalDpi xmlns:a14="http://schemas.microsoft.com/office/drawing/2010/main" val="0"/>
              </a:ext>
            </a:extLst>
          </a:blip>
          <a:srcRect l="22475" t="23958" r="25987" b="25000"/>
          <a:stretch>
            <a:fillRect/>
          </a:stretch>
        </p:blipFill>
        <p:spPr bwMode="auto">
          <a:xfrm>
            <a:off x="1173163" y="2971800"/>
            <a:ext cx="6705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5"/>
          <p:cNvSpPr>
            <a:spLocks noGrp="1" noChangeArrowheads="1"/>
          </p:cNvSpPr>
          <p:nvPr>
            <p:ph type="title"/>
          </p:nvPr>
        </p:nvSpPr>
        <p:spPr/>
        <p:txBody>
          <a:bodyPr/>
          <a:lstStyle/>
          <a:p>
            <a:pPr algn="ctr" fontAlgn="auto">
              <a:spcAft>
                <a:spcPts val="0"/>
              </a:spcAft>
              <a:defRPr/>
            </a:pPr>
            <a:r>
              <a:rPr lang="en-US" altLang="en-US"/>
              <a:t>Federal Reserve Banks</a:t>
            </a:r>
          </a:p>
        </p:txBody>
      </p:sp>
      <p:sp>
        <p:nvSpPr>
          <p:cNvPr id="125959" name="Rectangle 7"/>
          <p:cNvSpPr>
            <a:spLocks noGrp="1" noChangeArrowheads="1"/>
          </p:cNvSpPr>
          <p:nvPr>
            <p:ph type="body" sz="half" idx="1"/>
          </p:nvPr>
        </p:nvSpPr>
        <p:spPr>
          <a:xfrm>
            <a:off x="457200" y="1828800"/>
            <a:ext cx="5334000" cy="4572000"/>
          </a:xfrm>
        </p:spPr>
        <p:txBody>
          <a:bodyPr/>
          <a:lstStyle/>
          <a:p>
            <a:pPr fontAlgn="auto">
              <a:spcAft>
                <a:spcPts val="0"/>
              </a:spcAft>
              <a:defRPr/>
            </a:pPr>
            <a:r>
              <a:rPr lang="en-US" altLang="en-US" sz="3200" dirty="0"/>
              <a:t>Operate a nationwide payments system</a:t>
            </a:r>
          </a:p>
          <a:p>
            <a:pPr fontAlgn="auto">
              <a:spcAft>
                <a:spcPts val="0"/>
              </a:spcAft>
              <a:defRPr/>
            </a:pPr>
            <a:r>
              <a:rPr lang="en-US" altLang="en-US" sz="3200" dirty="0"/>
              <a:t>Distribute the nation’s currency and coin</a:t>
            </a:r>
          </a:p>
          <a:p>
            <a:pPr fontAlgn="auto">
              <a:spcAft>
                <a:spcPts val="0"/>
              </a:spcAft>
              <a:defRPr/>
            </a:pPr>
            <a:r>
              <a:rPr lang="en-US" altLang="en-US" sz="3200" dirty="0"/>
              <a:t>Supervise and regulate member </a:t>
            </a:r>
            <a:r>
              <a:rPr lang="en-US" altLang="en-US" sz="3200" dirty="0" smtClean="0"/>
              <a:t>banks</a:t>
            </a:r>
          </a:p>
          <a:p>
            <a:pPr fontAlgn="auto">
              <a:spcAft>
                <a:spcPts val="0"/>
              </a:spcAft>
              <a:defRPr/>
            </a:pPr>
            <a:r>
              <a:rPr lang="en-US" altLang="en-US" sz="3200" dirty="0" smtClean="0"/>
              <a:t>Contribute </a:t>
            </a:r>
            <a:r>
              <a:rPr lang="en-US" altLang="en-US" sz="3200" dirty="0"/>
              <a:t>to monetary </a:t>
            </a:r>
            <a:r>
              <a:rPr lang="en-US" altLang="en-US" sz="3200" dirty="0" smtClean="0"/>
              <a:t>policymaking</a:t>
            </a:r>
            <a:endParaRPr lang="en-US" altLang="en-US" sz="3200" dirty="0"/>
          </a:p>
        </p:txBody>
      </p:sp>
      <p:pic>
        <p:nvPicPr>
          <p:cNvPr id="30724" name="Picture 9" descr="MCj02337780000[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722938" y="2284413"/>
            <a:ext cx="3040062" cy="2459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algn="ctr" fontAlgn="auto">
              <a:spcAft>
                <a:spcPts val="0"/>
              </a:spcAft>
              <a:defRPr/>
            </a:pPr>
            <a:r>
              <a:rPr lang="en-US" altLang="en-US"/>
              <a:t>Supervision &amp; Regulation</a:t>
            </a:r>
          </a:p>
        </p:txBody>
      </p:sp>
      <p:sp>
        <p:nvSpPr>
          <p:cNvPr id="266243" name="Rectangle 3"/>
          <p:cNvSpPr>
            <a:spLocks noGrp="1" noChangeArrowheads="1"/>
          </p:cNvSpPr>
          <p:nvPr>
            <p:ph type="body" sz="half" idx="1"/>
          </p:nvPr>
        </p:nvSpPr>
        <p:spPr>
          <a:xfrm>
            <a:off x="457200" y="1828800"/>
            <a:ext cx="4953000" cy="4572000"/>
          </a:xfrm>
        </p:spPr>
        <p:txBody>
          <a:bodyPr>
            <a:normAutofit/>
          </a:bodyPr>
          <a:lstStyle/>
          <a:p>
            <a:pPr fontAlgn="auto">
              <a:spcAft>
                <a:spcPts val="0"/>
              </a:spcAft>
              <a:defRPr/>
            </a:pPr>
            <a:r>
              <a:rPr lang="en-US" altLang="en-US" sz="3200" dirty="0"/>
              <a:t>Promote safety </a:t>
            </a:r>
            <a:endParaRPr lang="en-US" altLang="en-US" sz="3200" dirty="0" smtClean="0"/>
          </a:p>
          <a:p>
            <a:pPr lvl="1" fontAlgn="auto">
              <a:spcAft>
                <a:spcPts val="0"/>
              </a:spcAft>
              <a:defRPr/>
            </a:pPr>
            <a:r>
              <a:rPr lang="en-US" altLang="en-US" dirty="0" smtClean="0"/>
              <a:t>FDIC</a:t>
            </a:r>
          </a:p>
          <a:p>
            <a:pPr fontAlgn="auto">
              <a:spcAft>
                <a:spcPts val="0"/>
              </a:spcAft>
              <a:defRPr/>
            </a:pPr>
            <a:r>
              <a:rPr lang="en-US" altLang="en-US" sz="3200" dirty="0" smtClean="0"/>
              <a:t>Ensure </a:t>
            </a:r>
            <a:r>
              <a:rPr lang="en-US" altLang="en-US" sz="3200" dirty="0"/>
              <a:t>compliance with laws and regulations</a:t>
            </a:r>
          </a:p>
          <a:p>
            <a:pPr fontAlgn="auto">
              <a:spcAft>
                <a:spcPts val="0"/>
              </a:spcAft>
              <a:defRPr/>
            </a:pPr>
            <a:r>
              <a:rPr lang="en-US" altLang="en-US" sz="3200" dirty="0"/>
              <a:t>Oversee international banking interests</a:t>
            </a:r>
          </a:p>
          <a:p>
            <a:pPr fontAlgn="auto">
              <a:spcAft>
                <a:spcPts val="0"/>
              </a:spcAft>
              <a:defRPr/>
            </a:pPr>
            <a:r>
              <a:rPr lang="en-US" altLang="en-US" sz="3200" dirty="0"/>
              <a:t>Administer consumer credit protection laws</a:t>
            </a:r>
          </a:p>
        </p:txBody>
      </p:sp>
      <p:pic>
        <p:nvPicPr>
          <p:cNvPr id="32772" name="Picture 4" descr="supervision_pic0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572125" y="2813050"/>
            <a:ext cx="2190750" cy="233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gn="ctr" fontAlgn="auto">
              <a:spcAft>
                <a:spcPts val="0"/>
              </a:spcAft>
              <a:defRPr/>
            </a:pPr>
            <a:r>
              <a:rPr lang="en-US" altLang="en-US"/>
              <a:t>Financial Services</a:t>
            </a:r>
          </a:p>
        </p:txBody>
      </p:sp>
      <p:sp>
        <p:nvSpPr>
          <p:cNvPr id="133127" name="Rectangle 7"/>
          <p:cNvSpPr>
            <a:spLocks noGrp="1" noChangeArrowheads="1"/>
          </p:cNvSpPr>
          <p:nvPr>
            <p:ph type="body" sz="half" idx="1"/>
          </p:nvPr>
        </p:nvSpPr>
        <p:spPr>
          <a:xfrm>
            <a:off x="457200" y="2133600"/>
            <a:ext cx="3962400" cy="4191000"/>
          </a:xfrm>
        </p:spPr>
        <p:txBody>
          <a:bodyPr>
            <a:normAutofit/>
          </a:bodyPr>
          <a:lstStyle/>
          <a:p>
            <a:pPr fontAlgn="auto">
              <a:spcAft>
                <a:spcPts val="0"/>
              </a:spcAft>
              <a:defRPr/>
            </a:pPr>
            <a:r>
              <a:rPr lang="en-US" altLang="en-US" sz="3200" dirty="0"/>
              <a:t>Supply currency and coin to banking institutions</a:t>
            </a:r>
          </a:p>
          <a:p>
            <a:pPr fontAlgn="auto">
              <a:spcAft>
                <a:spcPts val="0"/>
              </a:spcAft>
              <a:defRPr/>
            </a:pPr>
            <a:r>
              <a:rPr lang="en-US" altLang="en-US" sz="3200" dirty="0"/>
              <a:t>Clear more than one-third of nation’s checks</a:t>
            </a:r>
          </a:p>
          <a:p>
            <a:pPr fontAlgn="auto">
              <a:spcAft>
                <a:spcPts val="0"/>
              </a:spcAft>
              <a:defRPr/>
            </a:pPr>
            <a:r>
              <a:rPr lang="en-US" altLang="en-US" sz="3200" dirty="0"/>
              <a:t>Transfer funds </a:t>
            </a:r>
            <a:r>
              <a:rPr lang="en-US" altLang="en-US" sz="3200" dirty="0" smtClean="0"/>
              <a:t>electronically</a:t>
            </a:r>
          </a:p>
        </p:txBody>
      </p:sp>
      <p:pic>
        <p:nvPicPr>
          <p:cNvPr id="34820" name="Picture 4" descr="dolla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029200" y="2971800"/>
            <a:ext cx="3478213" cy="186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gn="ctr" fontAlgn="auto">
              <a:spcAft>
                <a:spcPts val="0"/>
              </a:spcAft>
              <a:defRPr/>
            </a:pPr>
            <a:r>
              <a:rPr lang="en-US" altLang="en-US"/>
              <a:t>Federal Open Market Committee</a:t>
            </a:r>
          </a:p>
        </p:txBody>
      </p:sp>
      <p:pic>
        <p:nvPicPr>
          <p:cNvPr id="38915" name="Picture 19" descr="fomc_smal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3886200" cy="3836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5191" name="Rectangle 23"/>
          <p:cNvSpPr>
            <a:spLocks noGrp="1" noChangeArrowheads="1"/>
          </p:cNvSpPr>
          <p:nvPr>
            <p:ph type="body" sz="half" idx="2"/>
          </p:nvPr>
        </p:nvSpPr>
        <p:spPr>
          <a:xfrm>
            <a:off x="4404852" y="2362200"/>
            <a:ext cx="4724400" cy="4038600"/>
          </a:xfrm>
        </p:spPr>
        <p:txBody>
          <a:bodyPr/>
          <a:lstStyle/>
          <a:p>
            <a:pPr fontAlgn="auto">
              <a:spcAft>
                <a:spcPts val="0"/>
              </a:spcAft>
              <a:defRPr/>
            </a:pPr>
            <a:r>
              <a:rPr lang="en-US" altLang="en-US" sz="3200" dirty="0"/>
              <a:t>Sets and directs U.S. monetary policy</a:t>
            </a:r>
          </a:p>
          <a:p>
            <a:pPr fontAlgn="auto">
              <a:spcAft>
                <a:spcPts val="0"/>
              </a:spcAft>
              <a:defRPr/>
            </a:pPr>
            <a:r>
              <a:rPr lang="en-US" altLang="en-US" sz="3200" dirty="0"/>
              <a:t>Seven governors</a:t>
            </a:r>
          </a:p>
          <a:p>
            <a:pPr fontAlgn="auto">
              <a:spcAft>
                <a:spcPts val="0"/>
              </a:spcAft>
              <a:defRPr/>
            </a:pPr>
            <a:r>
              <a:rPr lang="en-US" altLang="en-US" sz="3200" dirty="0"/>
              <a:t>Five presidents (New York and four others on a rotating basis</a:t>
            </a:r>
            <a:r>
              <a:rPr lang="en-US" altLang="en-US" sz="3200" dirty="0" smtClean="0"/>
              <a:t>)</a:t>
            </a:r>
            <a:endParaRPr lang="en-US" alt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lgn="ctr" fontAlgn="auto">
              <a:spcAft>
                <a:spcPts val="0"/>
              </a:spcAft>
              <a:defRPr/>
            </a:pPr>
            <a:r>
              <a:rPr lang="en-US" altLang="en-US"/>
              <a:t>Goals of Monetary Policy</a:t>
            </a:r>
          </a:p>
        </p:txBody>
      </p:sp>
      <p:grpSp>
        <p:nvGrpSpPr>
          <p:cNvPr id="40963" name="Group 19"/>
          <p:cNvGrpSpPr>
            <a:grpSpLocks/>
          </p:cNvGrpSpPr>
          <p:nvPr/>
        </p:nvGrpSpPr>
        <p:grpSpPr bwMode="auto">
          <a:xfrm>
            <a:off x="1828800" y="1905000"/>
            <a:ext cx="5370513" cy="4343400"/>
            <a:chOff x="2304" y="1200"/>
            <a:chExt cx="3383" cy="2736"/>
          </a:xfrm>
        </p:grpSpPr>
        <p:grpSp>
          <p:nvGrpSpPr>
            <p:cNvPr id="40964" name="Group 13"/>
            <p:cNvGrpSpPr>
              <a:grpSpLocks noChangeAspect="1"/>
            </p:cNvGrpSpPr>
            <p:nvPr/>
          </p:nvGrpSpPr>
          <p:grpSpPr bwMode="auto">
            <a:xfrm>
              <a:off x="2784" y="1200"/>
              <a:ext cx="2446" cy="2736"/>
              <a:chOff x="2799" y="1200"/>
              <a:chExt cx="2446" cy="2736"/>
            </a:xfrm>
          </p:grpSpPr>
          <p:sp>
            <p:nvSpPr>
              <p:cNvPr id="40968" name="AutoShape 12"/>
              <p:cNvSpPr>
                <a:spLocks noChangeAspect="1" noChangeArrowheads="1" noTextEdit="1"/>
              </p:cNvSpPr>
              <p:nvPr/>
            </p:nvSpPr>
            <p:spPr bwMode="auto">
              <a:xfrm>
                <a:off x="2799" y="1200"/>
                <a:ext cx="2446"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69" name="Freeform 14"/>
              <p:cNvSpPr>
                <a:spLocks/>
              </p:cNvSpPr>
              <p:nvPr/>
            </p:nvSpPr>
            <p:spPr bwMode="auto">
              <a:xfrm>
                <a:off x="3615" y="1197"/>
                <a:ext cx="1574" cy="2118"/>
              </a:xfrm>
              <a:custGeom>
                <a:avLst/>
                <a:gdLst>
                  <a:gd name="T0" fmla="*/ 621 w 1574"/>
                  <a:gd name="T1" fmla="*/ 282 h 2118"/>
                  <a:gd name="T2" fmla="*/ 679 w 1574"/>
                  <a:gd name="T3" fmla="*/ 295 h 2118"/>
                  <a:gd name="T4" fmla="*/ 723 w 1574"/>
                  <a:gd name="T5" fmla="*/ 307 h 2118"/>
                  <a:gd name="T6" fmla="*/ 770 w 1574"/>
                  <a:gd name="T7" fmla="*/ 322 h 2118"/>
                  <a:gd name="T8" fmla="*/ 816 w 1574"/>
                  <a:gd name="T9" fmla="*/ 339 h 2118"/>
                  <a:gd name="T10" fmla="*/ 870 w 1574"/>
                  <a:gd name="T11" fmla="*/ 362 h 2118"/>
                  <a:gd name="T12" fmla="*/ 922 w 1574"/>
                  <a:gd name="T13" fmla="*/ 386 h 2118"/>
                  <a:gd name="T14" fmla="*/ 972 w 1574"/>
                  <a:gd name="T15" fmla="*/ 413 h 2118"/>
                  <a:gd name="T16" fmla="*/ 1015 w 1574"/>
                  <a:gd name="T17" fmla="*/ 441 h 2118"/>
                  <a:gd name="T18" fmla="*/ 1058 w 1574"/>
                  <a:gd name="T19" fmla="*/ 471 h 2118"/>
                  <a:gd name="T20" fmla="*/ 1106 w 1574"/>
                  <a:gd name="T21" fmla="*/ 508 h 2118"/>
                  <a:gd name="T22" fmla="*/ 1148 w 1574"/>
                  <a:gd name="T23" fmla="*/ 541 h 2118"/>
                  <a:gd name="T24" fmla="*/ 1214 w 1574"/>
                  <a:gd name="T25" fmla="*/ 604 h 2118"/>
                  <a:gd name="T26" fmla="*/ 1271 w 1574"/>
                  <a:gd name="T27" fmla="*/ 667 h 2118"/>
                  <a:gd name="T28" fmla="*/ 1316 w 1574"/>
                  <a:gd name="T29" fmla="*/ 724 h 2118"/>
                  <a:gd name="T30" fmla="*/ 1364 w 1574"/>
                  <a:gd name="T31" fmla="*/ 792 h 2118"/>
                  <a:gd name="T32" fmla="*/ 1409 w 1574"/>
                  <a:gd name="T33" fmla="*/ 865 h 2118"/>
                  <a:gd name="T34" fmla="*/ 1447 w 1574"/>
                  <a:gd name="T35" fmla="*/ 937 h 2118"/>
                  <a:gd name="T36" fmla="*/ 1482 w 1574"/>
                  <a:gd name="T37" fmla="*/ 1017 h 2118"/>
                  <a:gd name="T38" fmla="*/ 1510 w 1574"/>
                  <a:gd name="T39" fmla="*/ 1103 h 2118"/>
                  <a:gd name="T40" fmla="*/ 1540 w 1574"/>
                  <a:gd name="T41" fmla="*/ 1210 h 2118"/>
                  <a:gd name="T42" fmla="*/ 1558 w 1574"/>
                  <a:gd name="T43" fmla="*/ 1313 h 2118"/>
                  <a:gd name="T44" fmla="*/ 1573 w 1574"/>
                  <a:gd name="T45" fmla="*/ 1449 h 2118"/>
                  <a:gd name="T46" fmla="*/ 1573 w 1574"/>
                  <a:gd name="T47" fmla="*/ 1564 h 2118"/>
                  <a:gd name="T48" fmla="*/ 1562 w 1574"/>
                  <a:gd name="T49" fmla="*/ 1669 h 2118"/>
                  <a:gd name="T50" fmla="*/ 1545 w 1574"/>
                  <a:gd name="T51" fmla="*/ 1778 h 2118"/>
                  <a:gd name="T52" fmla="*/ 1513 w 1574"/>
                  <a:gd name="T53" fmla="*/ 1899 h 2118"/>
                  <a:gd name="T54" fmla="*/ 1474 w 1574"/>
                  <a:gd name="T55" fmla="*/ 2010 h 2118"/>
                  <a:gd name="T56" fmla="*/ 1415 w 1574"/>
                  <a:gd name="T57" fmla="*/ 2118 h 2118"/>
                  <a:gd name="T58" fmla="*/ 977 w 1574"/>
                  <a:gd name="T59" fmla="*/ 1777 h 2118"/>
                  <a:gd name="T60" fmla="*/ 1005 w 1574"/>
                  <a:gd name="T61" fmla="*/ 1691 h 2118"/>
                  <a:gd name="T62" fmla="*/ 1023 w 1574"/>
                  <a:gd name="T63" fmla="*/ 1608 h 2118"/>
                  <a:gd name="T64" fmla="*/ 1029 w 1574"/>
                  <a:gd name="T65" fmla="*/ 1530 h 2118"/>
                  <a:gd name="T66" fmla="*/ 1027 w 1574"/>
                  <a:gd name="T67" fmla="*/ 1441 h 2118"/>
                  <a:gd name="T68" fmla="*/ 1013 w 1574"/>
                  <a:gd name="T69" fmla="*/ 1344 h 2118"/>
                  <a:gd name="T70" fmla="*/ 985 w 1574"/>
                  <a:gd name="T71" fmla="*/ 1257 h 2118"/>
                  <a:gd name="T72" fmla="*/ 950 w 1574"/>
                  <a:gd name="T73" fmla="*/ 1179 h 2118"/>
                  <a:gd name="T74" fmla="*/ 917 w 1574"/>
                  <a:gd name="T75" fmla="*/ 1125 h 2118"/>
                  <a:gd name="T76" fmla="*/ 881 w 1574"/>
                  <a:gd name="T77" fmla="*/ 1076 h 2118"/>
                  <a:gd name="T78" fmla="*/ 841 w 1574"/>
                  <a:gd name="T79" fmla="*/ 1033 h 2118"/>
                  <a:gd name="T80" fmla="*/ 801 w 1574"/>
                  <a:gd name="T81" fmla="*/ 992 h 2118"/>
                  <a:gd name="T82" fmla="*/ 748 w 1574"/>
                  <a:gd name="T83" fmla="*/ 953 h 2118"/>
                  <a:gd name="T84" fmla="*/ 704 w 1574"/>
                  <a:gd name="T85" fmla="*/ 924 h 2118"/>
                  <a:gd name="T86" fmla="*/ 648 w 1574"/>
                  <a:gd name="T87" fmla="*/ 895 h 2118"/>
                  <a:gd name="T88" fmla="*/ 601 w 1574"/>
                  <a:gd name="T89" fmla="*/ 877 h 2118"/>
                  <a:gd name="T90" fmla="*/ 531 w 1574"/>
                  <a:gd name="T91" fmla="*/ 861 h 2118"/>
                  <a:gd name="T92" fmla="*/ 462 w 1574"/>
                  <a:gd name="T93" fmla="*/ 855 h 2118"/>
                  <a:gd name="T94" fmla="*/ 443 w 1574"/>
                  <a:gd name="T95" fmla="*/ 1162 h 2118"/>
                  <a:gd name="T96" fmla="*/ 442 w 1574"/>
                  <a:gd name="T97" fmla="*/ 0 h 2118"/>
                  <a:gd name="T98" fmla="*/ 466 w 1574"/>
                  <a:gd name="T99" fmla="*/ 267 h 2118"/>
                  <a:gd name="T100" fmla="*/ 536 w 1574"/>
                  <a:gd name="T101" fmla="*/ 271 h 2118"/>
                  <a:gd name="T102" fmla="*/ 600 w 1574"/>
                  <a:gd name="T103" fmla="*/ 278 h 21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74" h="2118">
                    <a:moveTo>
                      <a:pt x="600" y="278"/>
                    </a:moveTo>
                    <a:lnTo>
                      <a:pt x="621" y="282"/>
                    </a:lnTo>
                    <a:lnTo>
                      <a:pt x="650" y="287"/>
                    </a:lnTo>
                    <a:lnTo>
                      <a:pt x="679" y="295"/>
                    </a:lnTo>
                    <a:lnTo>
                      <a:pt x="699" y="300"/>
                    </a:lnTo>
                    <a:lnTo>
                      <a:pt x="723" y="307"/>
                    </a:lnTo>
                    <a:lnTo>
                      <a:pt x="746" y="314"/>
                    </a:lnTo>
                    <a:lnTo>
                      <a:pt x="770" y="322"/>
                    </a:lnTo>
                    <a:lnTo>
                      <a:pt x="791" y="328"/>
                    </a:lnTo>
                    <a:lnTo>
                      <a:pt x="816" y="339"/>
                    </a:lnTo>
                    <a:lnTo>
                      <a:pt x="845" y="351"/>
                    </a:lnTo>
                    <a:lnTo>
                      <a:pt x="870" y="362"/>
                    </a:lnTo>
                    <a:lnTo>
                      <a:pt x="894" y="373"/>
                    </a:lnTo>
                    <a:lnTo>
                      <a:pt x="922" y="386"/>
                    </a:lnTo>
                    <a:lnTo>
                      <a:pt x="948" y="400"/>
                    </a:lnTo>
                    <a:lnTo>
                      <a:pt x="972" y="413"/>
                    </a:lnTo>
                    <a:lnTo>
                      <a:pt x="995" y="428"/>
                    </a:lnTo>
                    <a:lnTo>
                      <a:pt x="1015" y="441"/>
                    </a:lnTo>
                    <a:lnTo>
                      <a:pt x="1035" y="456"/>
                    </a:lnTo>
                    <a:lnTo>
                      <a:pt x="1058" y="471"/>
                    </a:lnTo>
                    <a:lnTo>
                      <a:pt x="1083" y="490"/>
                    </a:lnTo>
                    <a:lnTo>
                      <a:pt x="1106" y="508"/>
                    </a:lnTo>
                    <a:lnTo>
                      <a:pt x="1127" y="526"/>
                    </a:lnTo>
                    <a:lnTo>
                      <a:pt x="1148" y="541"/>
                    </a:lnTo>
                    <a:lnTo>
                      <a:pt x="1180" y="570"/>
                    </a:lnTo>
                    <a:lnTo>
                      <a:pt x="1214" y="604"/>
                    </a:lnTo>
                    <a:lnTo>
                      <a:pt x="1240" y="629"/>
                    </a:lnTo>
                    <a:lnTo>
                      <a:pt x="1271" y="667"/>
                    </a:lnTo>
                    <a:lnTo>
                      <a:pt x="1293" y="693"/>
                    </a:lnTo>
                    <a:lnTo>
                      <a:pt x="1316" y="724"/>
                    </a:lnTo>
                    <a:lnTo>
                      <a:pt x="1343" y="759"/>
                    </a:lnTo>
                    <a:lnTo>
                      <a:pt x="1364" y="792"/>
                    </a:lnTo>
                    <a:lnTo>
                      <a:pt x="1386" y="829"/>
                    </a:lnTo>
                    <a:lnTo>
                      <a:pt x="1409" y="865"/>
                    </a:lnTo>
                    <a:lnTo>
                      <a:pt x="1428" y="903"/>
                    </a:lnTo>
                    <a:lnTo>
                      <a:pt x="1447" y="937"/>
                    </a:lnTo>
                    <a:lnTo>
                      <a:pt x="1465" y="978"/>
                    </a:lnTo>
                    <a:lnTo>
                      <a:pt x="1482" y="1017"/>
                    </a:lnTo>
                    <a:lnTo>
                      <a:pt x="1496" y="1058"/>
                    </a:lnTo>
                    <a:lnTo>
                      <a:pt x="1510" y="1103"/>
                    </a:lnTo>
                    <a:lnTo>
                      <a:pt x="1528" y="1158"/>
                    </a:lnTo>
                    <a:lnTo>
                      <a:pt x="1540" y="1210"/>
                    </a:lnTo>
                    <a:lnTo>
                      <a:pt x="1552" y="1262"/>
                    </a:lnTo>
                    <a:lnTo>
                      <a:pt x="1558" y="1313"/>
                    </a:lnTo>
                    <a:lnTo>
                      <a:pt x="1567" y="1374"/>
                    </a:lnTo>
                    <a:lnTo>
                      <a:pt x="1573" y="1449"/>
                    </a:lnTo>
                    <a:lnTo>
                      <a:pt x="1574" y="1507"/>
                    </a:lnTo>
                    <a:lnTo>
                      <a:pt x="1573" y="1564"/>
                    </a:lnTo>
                    <a:lnTo>
                      <a:pt x="1568" y="1618"/>
                    </a:lnTo>
                    <a:lnTo>
                      <a:pt x="1562" y="1669"/>
                    </a:lnTo>
                    <a:lnTo>
                      <a:pt x="1556" y="1723"/>
                    </a:lnTo>
                    <a:lnTo>
                      <a:pt x="1545" y="1778"/>
                    </a:lnTo>
                    <a:lnTo>
                      <a:pt x="1531" y="1837"/>
                    </a:lnTo>
                    <a:lnTo>
                      <a:pt x="1513" y="1899"/>
                    </a:lnTo>
                    <a:lnTo>
                      <a:pt x="1495" y="1955"/>
                    </a:lnTo>
                    <a:lnTo>
                      <a:pt x="1474" y="2010"/>
                    </a:lnTo>
                    <a:lnTo>
                      <a:pt x="1445" y="2064"/>
                    </a:lnTo>
                    <a:lnTo>
                      <a:pt x="1415" y="2118"/>
                    </a:lnTo>
                    <a:lnTo>
                      <a:pt x="951" y="1831"/>
                    </a:lnTo>
                    <a:lnTo>
                      <a:pt x="977" y="1777"/>
                    </a:lnTo>
                    <a:lnTo>
                      <a:pt x="993" y="1736"/>
                    </a:lnTo>
                    <a:lnTo>
                      <a:pt x="1005" y="1691"/>
                    </a:lnTo>
                    <a:lnTo>
                      <a:pt x="1016" y="1648"/>
                    </a:lnTo>
                    <a:lnTo>
                      <a:pt x="1023" y="1608"/>
                    </a:lnTo>
                    <a:lnTo>
                      <a:pt x="1026" y="1568"/>
                    </a:lnTo>
                    <a:lnTo>
                      <a:pt x="1029" y="1530"/>
                    </a:lnTo>
                    <a:lnTo>
                      <a:pt x="1029" y="1489"/>
                    </a:lnTo>
                    <a:lnTo>
                      <a:pt x="1027" y="1441"/>
                    </a:lnTo>
                    <a:lnTo>
                      <a:pt x="1021" y="1395"/>
                    </a:lnTo>
                    <a:lnTo>
                      <a:pt x="1013" y="1344"/>
                    </a:lnTo>
                    <a:lnTo>
                      <a:pt x="1002" y="1303"/>
                    </a:lnTo>
                    <a:lnTo>
                      <a:pt x="985" y="1257"/>
                    </a:lnTo>
                    <a:lnTo>
                      <a:pt x="969" y="1217"/>
                    </a:lnTo>
                    <a:lnTo>
                      <a:pt x="950" y="1179"/>
                    </a:lnTo>
                    <a:lnTo>
                      <a:pt x="934" y="1149"/>
                    </a:lnTo>
                    <a:lnTo>
                      <a:pt x="917" y="1125"/>
                    </a:lnTo>
                    <a:lnTo>
                      <a:pt x="900" y="1101"/>
                    </a:lnTo>
                    <a:lnTo>
                      <a:pt x="881" y="1076"/>
                    </a:lnTo>
                    <a:lnTo>
                      <a:pt x="859" y="1051"/>
                    </a:lnTo>
                    <a:lnTo>
                      <a:pt x="841" y="1033"/>
                    </a:lnTo>
                    <a:lnTo>
                      <a:pt x="821" y="1011"/>
                    </a:lnTo>
                    <a:lnTo>
                      <a:pt x="801" y="992"/>
                    </a:lnTo>
                    <a:lnTo>
                      <a:pt x="777" y="973"/>
                    </a:lnTo>
                    <a:lnTo>
                      <a:pt x="748" y="953"/>
                    </a:lnTo>
                    <a:lnTo>
                      <a:pt x="724" y="935"/>
                    </a:lnTo>
                    <a:lnTo>
                      <a:pt x="704" y="924"/>
                    </a:lnTo>
                    <a:lnTo>
                      <a:pt x="674" y="905"/>
                    </a:lnTo>
                    <a:lnTo>
                      <a:pt x="648" y="895"/>
                    </a:lnTo>
                    <a:lnTo>
                      <a:pt x="625" y="886"/>
                    </a:lnTo>
                    <a:lnTo>
                      <a:pt x="601" y="877"/>
                    </a:lnTo>
                    <a:lnTo>
                      <a:pt x="565" y="868"/>
                    </a:lnTo>
                    <a:lnTo>
                      <a:pt x="531" y="861"/>
                    </a:lnTo>
                    <a:lnTo>
                      <a:pt x="497" y="857"/>
                    </a:lnTo>
                    <a:lnTo>
                      <a:pt x="462" y="855"/>
                    </a:lnTo>
                    <a:lnTo>
                      <a:pt x="443" y="854"/>
                    </a:lnTo>
                    <a:lnTo>
                      <a:pt x="443" y="1162"/>
                    </a:lnTo>
                    <a:lnTo>
                      <a:pt x="0" y="590"/>
                    </a:lnTo>
                    <a:lnTo>
                      <a:pt x="442" y="0"/>
                    </a:lnTo>
                    <a:lnTo>
                      <a:pt x="442" y="266"/>
                    </a:lnTo>
                    <a:lnTo>
                      <a:pt x="466" y="267"/>
                    </a:lnTo>
                    <a:lnTo>
                      <a:pt x="500" y="268"/>
                    </a:lnTo>
                    <a:lnTo>
                      <a:pt x="536" y="271"/>
                    </a:lnTo>
                    <a:lnTo>
                      <a:pt x="571" y="275"/>
                    </a:lnTo>
                    <a:lnTo>
                      <a:pt x="600" y="27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0" name="Freeform 15"/>
              <p:cNvSpPr>
                <a:spLocks/>
              </p:cNvSpPr>
              <p:nvPr/>
            </p:nvSpPr>
            <p:spPr bwMode="auto">
              <a:xfrm>
                <a:off x="3158" y="2755"/>
                <a:ext cx="2088" cy="1176"/>
              </a:xfrm>
              <a:custGeom>
                <a:avLst/>
                <a:gdLst>
                  <a:gd name="T0" fmla="*/ 1071 w 2088"/>
                  <a:gd name="T1" fmla="*/ 1158 h 1176"/>
                  <a:gd name="T2" fmla="*/ 1128 w 2088"/>
                  <a:gd name="T3" fmla="*/ 1146 h 1176"/>
                  <a:gd name="T4" fmla="*/ 1173 w 2088"/>
                  <a:gd name="T5" fmla="*/ 1135 h 1176"/>
                  <a:gd name="T6" fmla="*/ 1221 w 2088"/>
                  <a:gd name="T7" fmla="*/ 1121 h 1176"/>
                  <a:gd name="T8" fmla="*/ 1266 w 2088"/>
                  <a:gd name="T9" fmla="*/ 1103 h 1176"/>
                  <a:gd name="T10" fmla="*/ 1321 w 2088"/>
                  <a:gd name="T11" fmla="*/ 1080 h 1176"/>
                  <a:gd name="T12" fmla="*/ 1373 w 2088"/>
                  <a:gd name="T13" fmla="*/ 1055 h 1176"/>
                  <a:gd name="T14" fmla="*/ 1423 w 2088"/>
                  <a:gd name="T15" fmla="*/ 1029 h 1176"/>
                  <a:gd name="T16" fmla="*/ 1465 w 2088"/>
                  <a:gd name="T17" fmla="*/ 1000 h 1176"/>
                  <a:gd name="T18" fmla="*/ 1508 w 2088"/>
                  <a:gd name="T19" fmla="*/ 971 h 1176"/>
                  <a:gd name="T20" fmla="*/ 1556 w 2088"/>
                  <a:gd name="T21" fmla="*/ 935 h 1176"/>
                  <a:gd name="T22" fmla="*/ 1596 w 2088"/>
                  <a:gd name="T23" fmla="*/ 902 h 1176"/>
                  <a:gd name="T24" fmla="*/ 1660 w 2088"/>
                  <a:gd name="T25" fmla="*/ 845 h 1176"/>
                  <a:gd name="T26" fmla="*/ 1721 w 2088"/>
                  <a:gd name="T27" fmla="*/ 776 h 1176"/>
                  <a:gd name="T28" fmla="*/ 1766 w 2088"/>
                  <a:gd name="T29" fmla="*/ 719 h 1176"/>
                  <a:gd name="T30" fmla="*/ 1815 w 2088"/>
                  <a:gd name="T31" fmla="*/ 652 h 1176"/>
                  <a:gd name="T32" fmla="*/ 1863 w 2088"/>
                  <a:gd name="T33" fmla="*/ 575 h 1176"/>
                  <a:gd name="T34" fmla="*/ 1868 w 2088"/>
                  <a:gd name="T35" fmla="*/ 0 h 1176"/>
                  <a:gd name="T36" fmla="*/ 1394 w 2088"/>
                  <a:gd name="T37" fmla="*/ 282 h 1176"/>
                  <a:gd name="T38" fmla="*/ 1352 w 2088"/>
                  <a:gd name="T39" fmla="*/ 339 h 1176"/>
                  <a:gd name="T40" fmla="*/ 1309 w 2088"/>
                  <a:gd name="T41" fmla="*/ 392 h 1176"/>
                  <a:gd name="T42" fmla="*/ 1272 w 2088"/>
                  <a:gd name="T43" fmla="*/ 433 h 1176"/>
                  <a:gd name="T44" fmla="*/ 1227 w 2088"/>
                  <a:gd name="T45" fmla="*/ 470 h 1176"/>
                  <a:gd name="T46" fmla="*/ 1174 w 2088"/>
                  <a:gd name="T47" fmla="*/ 507 h 1176"/>
                  <a:gd name="T48" fmla="*/ 1124 w 2088"/>
                  <a:gd name="T49" fmla="*/ 538 h 1176"/>
                  <a:gd name="T50" fmla="*/ 1075 w 2088"/>
                  <a:gd name="T51" fmla="*/ 557 h 1176"/>
                  <a:gd name="T52" fmla="*/ 1016 w 2088"/>
                  <a:gd name="T53" fmla="*/ 576 h 1176"/>
                  <a:gd name="T54" fmla="*/ 947 w 2088"/>
                  <a:gd name="T55" fmla="*/ 585 h 1176"/>
                  <a:gd name="T56" fmla="*/ 828 w 2088"/>
                  <a:gd name="T57" fmla="*/ 589 h 1176"/>
                  <a:gd name="T58" fmla="*/ 730 w 2088"/>
                  <a:gd name="T59" fmla="*/ 570 h 1176"/>
                  <a:gd name="T60" fmla="*/ 628 w 2088"/>
                  <a:gd name="T61" fmla="*/ 532 h 1176"/>
                  <a:gd name="T62" fmla="*/ 537 w 2088"/>
                  <a:gd name="T63" fmla="*/ 477 h 1176"/>
                  <a:gd name="T64" fmla="*/ 0 w 2088"/>
                  <a:gd name="T65" fmla="*/ 743 h 1176"/>
                  <a:gd name="T66" fmla="*/ 49 w 2088"/>
                  <a:gd name="T67" fmla="*/ 798 h 1176"/>
                  <a:gd name="T68" fmla="*/ 97 w 2088"/>
                  <a:gd name="T69" fmla="*/ 848 h 1176"/>
                  <a:gd name="T70" fmla="*/ 150 w 2088"/>
                  <a:gd name="T71" fmla="*/ 898 h 1176"/>
                  <a:gd name="T72" fmla="*/ 202 w 2088"/>
                  <a:gd name="T73" fmla="*/ 940 h 1176"/>
                  <a:gd name="T74" fmla="*/ 261 w 2088"/>
                  <a:gd name="T75" fmla="*/ 982 h 1176"/>
                  <a:gd name="T76" fmla="*/ 318 w 2088"/>
                  <a:gd name="T77" fmla="*/ 1020 h 1176"/>
                  <a:gd name="T78" fmla="*/ 372 w 2088"/>
                  <a:gd name="T79" fmla="*/ 1050 h 1176"/>
                  <a:gd name="T80" fmla="*/ 442 w 2088"/>
                  <a:gd name="T81" fmla="*/ 1084 h 1176"/>
                  <a:gd name="T82" fmla="*/ 509 w 2088"/>
                  <a:gd name="T83" fmla="*/ 1111 h 1176"/>
                  <a:gd name="T84" fmla="*/ 568 w 2088"/>
                  <a:gd name="T85" fmla="*/ 1132 h 1176"/>
                  <a:gd name="T86" fmla="*/ 631 w 2088"/>
                  <a:gd name="T87" fmla="*/ 1149 h 1176"/>
                  <a:gd name="T88" fmla="*/ 702 w 2088"/>
                  <a:gd name="T89" fmla="*/ 1163 h 1176"/>
                  <a:gd name="T90" fmla="*/ 778 w 2088"/>
                  <a:gd name="T91" fmla="*/ 1172 h 1176"/>
                  <a:gd name="T92" fmla="*/ 846 w 2088"/>
                  <a:gd name="T93" fmla="*/ 1176 h 1176"/>
                  <a:gd name="T94" fmla="*/ 917 w 2088"/>
                  <a:gd name="T95" fmla="*/ 1175 h 1176"/>
                  <a:gd name="T96" fmla="*/ 987 w 2088"/>
                  <a:gd name="T97" fmla="*/ 1171 h 1176"/>
                  <a:gd name="T98" fmla="*/ 1049 w 2088"/>
                  <a:gd name="T99" fmla="*/ 1162 h 11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88" h="1176">
                    <a:moveTo>
                      <a:pt x="1049" y="1162"/>
                    </a:moveTo>
                    <a:lnTo>
                      <a:pt x="1071" y="1158"/>
                    </a:lnTo>
                    <a:lnTo>
                      <a:pt x="1100" y="1153"/>
                    </a:lnTo>
                    <a:lnTo>
                      <a:pt x="1128" y="1146"/>
                    </a:lnTo>
                    <a:lnTo>
                      <a:pt x="1149" y="1141"/>
                    </a:lnTo>
                    <a:lnTo>
                      <a:pt x="1173" y="1135"/>
                    </a:lnTo>
                    <a:lnTo>
                      <a:pt x="1197" y="1127"/>
                    </a:lnTo>
                    <a:lnTo>
                      <a:pt x="1221" y="1121"/>
                    </a:lnTo>
                    <a:lnTo>
                      <a:pt x="1242" y="1113"/>
                    </a:lnTo>
                    <a:lnTo>
                      <a:pt x="1266" y="1103"/>
                    </a:lnTo>
                    <a:lnTo>
                      <a:pt x="1296" y="1091"/>
                    </a:lnTo>
                    <a:lnTo>
                      <a:pt x="1321" y="1080"/>
                    </a:lnTo>
                    <a:lnTo>
                      <a:pt x="1345" y="1068"/>
                    </a:lnTo>
                    <a:lnTo>
                      <a:pt x="1373" y="1055"/>
                    </a:lnTo>
                    <a:lnTo>
                      <a:pt x="1399" y="1041"/>
                    </a:lnTo>
                    <a:lnTo>
                      <a:pt x="1423" y="1029"/>
                    </a:lnTo>
                    <a:lnTo>
                      <a:pt x="1444" y="1013"/>
                    </a:lnTo>
                    <a:lnTo>
                      <a:pt x="1465" y="1000"/>
                    </a:lnTo>
                    <a:lnTo>
                      <a:pt x="1485" y="985"/>
                    </a:lnTo>
                    <a:lnTo>
                      <a:pt x="1508" y="971"/>
                    </a:lnTo>
                    <a:lnTo>
                      <a:pt x="1533" y="953"/>
                    </a:lnTo>
                    <a:lnTo>
                      <a:pt x="1556" y="935"/>
                    </a:lnTo>
                    <a:lnTo>
                      <a:pt x="1577" y="917"/>
                    </a:lnTo>
                    <a:lnTo>
                      <a:pt x="1596" y="902"/>
                    </a:lnTo>
                    <a:lnTo>
                      <a:pt x="1630" y="874"/>
                    </a:lnTo>
                    <a:lnTo>
                      <a:pt x="1660" y="845"/>
                    </a:lnTo>
                    <a:lnTo>
                      <a:pt x="1690" y="813"/>
                    </a:lnTo>
                    <a:lnTo>
                      <a:pt x="1721" y="776"/>
                    </a:lnTo>
                    <a:lnTo>
                      <a:pt x="1742" y="749"/>
                    </a:lnTo>
                    <a:lnTo>
                      <a:pt x="1766" y="719"/>
                    </a:lnTo>
                    <a:lnTo>
                      <a:pt x="1793" y="685"/>
                    </a:lnTo>
                    <a:lnTo>
                      <a:pt x="1815" y="652"/>
                    </a:lnTo>
                    <a:lnTo>
                      <a:pt x="1837" y="616"/>
                    </a:lnTo>
                    <a:lnTo>
                      <a:pt x="1863" y="575"/>
                    </a:lnTo>
                    <a:lnTo>
                      <a:pt x="2088" y="716"/>
                    </a:lnTo>
                    <a:lnTo>
                      <a:pt x="1868" y="0"/>
                    </a:lnTo>
                    <a:lnTo>
                      <a:pt x="1154" y="136"/>
                    </a:lnTo>
                    <a:lnTo>
                      <a:pt x="1394" y="282"/>
                    </a:lnTo>
                    <a:lnTo>
                      <a:pt x="1374" y="313"/>
                    </a:lnTo>
                    <a:lnTo>
                      <a:pt x="1352" y="339"/>
                    </a:lnTo>
                    <a:lnTo>
                      <a:pt x="1331" y="366"/>
                    </a:lnTo>
                    <a:lnTo>
                      <a:pt x="1309" y="392"/>
                    </a:lnTo>
                    <a:lnTo>
                      <a:pt x="1291" y="411"/>
                    </a:lnTo>
                    <a:lnTo>
                      <a:pt x="1272" y="433"/>
                    </a:lnTo>
                    <a:lnTo>
                      <a:pt x="1251" y="451"/>
                    </a:lnTo>
                    <a:lnTo>
                      <a:pt x="1227" y="470"/>
                    </a:lnTo>
                    <a:lnTo>
                      <a:pt x="1198" y="491"/>
                    </a:lnTo>
                    <a:lnTo>
                      <a:pt x="1174" y="507"/>
                    </a:lnTo>
                    <a:lnTo>
                      <a:pt x="1154" y="520"/>
                    </a:lnTo>
                    <a:lnTo>
                      <a:pt x="1124" y="538"/>
                    </a:lnTo>
                    <a:lnTo>
                      <a:pt x="1097" y="550"/>
                    </a:lnTo>
                    <a:lnTo>
                      <a:pt x="1075" y="557"/>
                    </a:lnTo>
                    <a:lnTo>
                      <a:pt x="1051" y="566"/>
                    </a:lnTo>
                    <a:lnTo>
                      <a:pt x="1016" y="576"/>
                    </a:lnTo>
                    <a:lnTo>
                      <a:pt x="981" y="582"/>
                    </a:lnTo>
                    <a:lnTo>
                      <a:pt x="947" y="585"/>
                    </a:lnTo>
                    <a:lnTo>
                      <a:pt x="895" y="588"/>
                    </a:lnTo>
                    <a:lnTo>
                      <a:pt x="828" y="589"/>
                    </a:lnTo>
                    <a:lnTo>
                      <a:pt x="777" y="582"/>
                    </a:lnTo>
                    <a:lnTo>
                      <a:pt x="730" y="570"/>
                    </a:lnTo>
                    <a:lnTo>
                      <a:pt x="676" y="553"/>
                    </a:lnTo>
                    <a:lnTo>
                      <a:pt x="628" y="532"/>
                    </a:lnTo>
                    <a:lnTo>
                      <a:pt x="580" y="506"/>
                    </a:lnTo>
                    <a:lnTo>
                      <a:pt x="537" y="477"/>
                    </a:lnTo>
                    <a:lnTo>
                      <a:pt x="495" y="437"/>
                    </a:lnTo>
                    <a:lnTo>
                      <a:pt x="0" y="743"/>
                    </a:lnTo>
                    <a:lnTo>
                      <a:pt x="20" y="769"/>
                    </a:lnTo>
                    <a:lnTo>
                      <a:pt x="49" y="798"/>
                    </a:lnTo>
                    <a:lnTo>
                      <a:pt x="73" y="824"/>
                    </a:lnTo>
                    <a:lnTo>
                      <a:pt x="97" y="848"/>
                    </a:lnTo>
                    <a:lnTo>
                      <a:pt x="121" y="872"/>
                    </a:lnTo>
                    <a:lnTo>
                      <a:pt x="150" y="898"/>
                    </a:lnTo>
                    <a:lnTo>
                      <a:pt x="176" y="920"/>
                    </a:lnTo>
                    <a:lnTo>
                      <a:pt x="202" y="940"/>
                    </a:lnTo>
                    <a:lnTo>
                      <a:pt x="232" y="961"/>
                    </a:lnTo>
                    <a:lnTo>
                      <a:pt x="261" y="982"/>
                    </a:lnTo>
                    <a:lnTo>
                      <a:pt x="291" y="1003"/>
                    </a:lnTo>
                    <a:lnTo>
                      <a:pt x="318" y="1020"/>
                    </a:lnTo>
                    <a:lnTo>
                      <a:pt x="346" y="1036"/>
                    </a:lnTo>
                    <a:lnTo>
                      <a:pt x="372" y="1050"/>
                    </a:lnTo>
                    <a:lnTo>
                      <a:pt x="408" y="1068"/>
                    </a:lnTo>
                    <a:lnTo>
                      <a:pt x="442" y="1084"/>
                    </a:lnTo>
                    <a:lnTo>
                      <a:pt x="480" y="1099"/>
                    </a:lnTo>
                    <a:lnTo>
                      <a:pt x="509" y="1111"/>
                    </a:lnTo>
                    <a:lnTo>
                      <a:pt x="536" y="1122"/>
                    </a:lnTo>
                    <a:lnTo>
                      <a:pt x="568" y="1132"/>
                    </a:lnTo>
                    <a:lnTo>
                      <a:pt x="600" y="1141"/>
                    </a:lnTo>
                    <a:lnTo>
                      <a:pt x="631" y="1149"/>
                    </a:lnTo>
                    <a:lnTo>
                      <a:pt x="667" y="1157"/>
                    </a:lnTo>
                    <a:lnTo>
                      <a:pt x="702" y="1163"/>
                    </a:lnTo>
                    <a:lnTo>
                      <a:pt x="740" y="1168"/>
                    </a:lnTo>
                    <a:lnTo>
                      <a:pt x="778" y="1172"/>
                    </a:lnTo>
                    <a:lnTo>
                      <a:pt x="807" y="1173"/>
                    </a:lnTo>
                    <a:lnTo>
                      <a:pt x="846" y="1176"/>
                    </a:lnTo>
                    <a:lnTo>
                      <a:pt x="886" y="1176"/>
                    </a:lnTo>
                    <a:lnTo>
                      <a:pt x="917" y="1175"/>
                    </a:lnTo>
                    <a:lnTo>
                      <a:pt x="950" y="1173"/>
                    </a:lnTo>
                    <a:lnTo>
                      <a:pt x="987" y="1171"/>
                    </a:lnTo>
                    <a:lnTo>
                      <a:pt x="1021" y="1166"/>
                    </a:lnTo>
                    <a:lnTo>
                      <a:pt x="1049" y="1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1" name="Freeform 16"/>
              <p:cNvSpPr>
                <a:spLocks/>
              </p:cNvSpPr>
              <p:nvPr/>
            </p:nvSpPr>
            <p:spPr bwMode="auto">
              <a:xfrm>
                <a:off x="2798" y="1482"/>
                <a:ext cx="1059" cy="2097"/>
              </a:xfrm>
              <a:custGeom>
                <a:avLst/>
                <a:gdLst>
                  <a:gd name="T0" fmla="*/ 1036 w 1059"/>
                  <a:gd name="T1" fmla="*/ 4 h 2097"/>
                  <a:gd name="T2" fmla="*/ 982 w 1059"/>
                  <a:gd name="T3" fmla="*/ 15 h 2097"/>
                  <a:gd name="T4" fmla="*/ 936 w 1059"/>
                  <a:gd name="T5" fmla="*/ 28 h 2097"/>
                  <a:gd name="T6" fmla="*/ 889 w 1059"/>
                  <a:gd name="T7" fmla="*/ 42 h 2097"/>
                  <a:gd name="T8" fmla="*/ 842 w 1059"/>
                  <a:gd name="T9" fmla="*/ 60 h 2097"/>
                  <a:gd name="T10" fmla="*/ 790 w 1059"/>
                  <a:gd name="T11" fmla="*/ 83 h 2097"/>
                  <a:gd name="T12" fmla="*/ 738 w 1059"/>
                  <a:gd name="T13" fmla="*/ 107 h 2097"/>
                  <a:gd name="T14" fmla="*/ 688 w 1059"/>
                  <a:gd name="T15" fmla="*/ 134 h 2097"/>
                  <a:gd name="T16" fmla="*/ 645 w 1059"/>
                  <a:gd name="T17" fmla="*/ 162 h 2097"/>
                  <a:gd name="T18" fmla="*/ 602 w 1059"/>
                  <a:gd name="T19" fmla="*/ 192 h 2097"/>
                  <a:gd name="T20" fmla="*/ 554 w 1059"/>
                  <a:gd name="T21" fmla="*/ 229 h 2097"/>
                  <a:gd name="T22" fmla="*/ 512 w 1059"/>
                  <a:gd name="T23" fmla="*/ 262 h 2097"/>
                  <a:gd name="T24" fmla="*/ 445 w 1059"/>
                  <a:gd name="T25" fmla="*/ 326 h 2097"/>
                  <a:gd name="T26" fmla="*/ 388 w 1059"/>
                  <a:gd name="T27" fmla="*/ 389 h 2097"/>
                  <a:gd name="T28" fmla="*/ 342 w 1059"/>
                  <a:gd name="T29" fmla="*/ 447 h 2097"/>
                  <a:gd name="T30" fmla="*/ 294 w 1059"/>
                  <a:gd name="T31" fmla="*/ 513 h 2097"/>
                  <a:gd name="T32" fmla="*/ 251 w 1059"/>
                  <a:gd name="T33" fmla="*/ 586 h 2097"/>
                  <a:gd name="T34" fmla="*/ 212 w 1059"/>
                  <a:gd name="T35" fmla="*/ 658 h 2097"/>
                  <a:gd name="T36" fmla="*/ 178 w 1059"/>
                  <a:gd name="T37" fmla="*/ 739 h 2097"/>
                  <a:gd name="T38" fmla="*/ 149 w 1059"/>
                  <a:gd name="T39" fmla="*/ 825 h 2097"/>
                  <a:gd name="T40" fmla="*/ 119 w 1059"/>
                  <a:gd name="T41" fmla="*/ 931 h 2097"/>
                  <a:gd name="T42" fmla="*/ 102 w 1059"/>
                  <a:gd name="T43" fmla="*/ 1035 h 2097"/>
                  <a:gd name="T44" fmla="*/ 87 w 1059"/>
                  <a:gd name="T45" fmla="*/ 1169 h 2097"/>
                  <a:gd name="T46" fmla="*/ 87 w 1059"/>
                  <a:gd name="T47" fmla="*/ 1286 h 2097"/>
                  <a:gd name="T48" fmla="*/ 98 w 1059"/>
                  <a:gd name="T49" fmla="*/ 1392 h 2097"/>
                  <a:gd name="T50" fmla="*/ 115 w 1059"/>
                  <a:gd name="T51" fmla="*/ 1501 h 2097"/>
                  <a:gd name="T52" fmla="*/ 147 w 1059"/>
                  <a:gd name="T53" fmla="*/ 1620 h 2097"/>
                  <a:gd name="T54" fmla="*/ 185 w 1059"/>
                  <a:gd name="T55" fmla="*/ 1732 h 2097"/>
                  <a:gd name="T56" fmla="*/ 238 w 1059"/>
                  <a:gd name="T57" fmla="*/ 1837 h 2097"/>
                  <a:gd name="T58" fmla="*/ 726 w 1059"/>
                  <a:gd name="T59" fmla="*/ 2097 h 2097"/>
                  <a:gd name="T60" fmla="*/ 714 w 1059"/>
                  <a:gd name="T61" fmla="*/ 1542 h 2097"/>
                  <a:gd name="T62" fmla="*/ 670 w 1059"/>
                  <a:gd name="T63" fmla="*/ 1455 h 2097"/>
                  <a:gd name="T64" fmla="*/ 644 w 1059"/>
                  <a:gd name="T65" fmla="*/ 1370 h 2097"/>
                  <a:gd name="T66" fmla="*/ 634 w 1059"/>
                  <a:gd name="T67" fmla="*/ 1290 h 2097"/>
                  <a:gd name="T68" fmla="*/ 630 w 1059"/>
                  <a:gd name="T69" fmla="*/ 1210 h 2097"/>
                  <a:gd name="T70" fmla="*/ 638 w 1059"/>
                  <a:gd name="T71" fmla="*/ 1117 h 2097"/>
                  <a:gd name="T72" fmla="*/ 658 w 1059"/>
                  <a:gd name="T73" fmla="*/ 1025 h 2097"/>
                  <a:gd name="T74" fmla="*/ 689 w 1059"/>
                  <a:gd name="T75" fmla="*/ 939 h 2097"/>
                  <a:gd name="T76" fmla="*/ 726 w 1059"/>
                  <a:gd name="T77" fmla="*/ 871 h 2097"/>
                  <a:gd name="T78" fmla="*/ 760 w 1059"/>
                  <a:gd name="T79" fmla="*/ 822 h 2097"/>
                  <a:gd name="T80" fmla="*/ 799 w 1059"/>
                  <a:gd name="T81" fmla="*/ 772 h 2097"/>
                  <a:gd name="T82" fmla="*/ 837 w 1059"/>
                  <a:gd name="T83" fmla="*/ 731 h 2097"/>
                  <a:gd name="T84" fmla="*/ 882 w 1059"/>
                  <a:gd name="T85" fmla="*/ 694 h 2097"/>
                  <a:gd name="T86" fmla="*/ 934 w 1059"/>
                  <a:gd name="T87" fmla="*/ 657 h 2097"/>
                  <a:gd name="T88" fmla="*/ 985 w 1059"/>
                  <a:gd name="T89" fmla="*/ 626 h 2097"/>
                  <a:gd name="T90" fmla="*/ 1059 w 1059"/>
                  <a:gd name="T91" fmla="*/ 599 h 20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59" h="2097">
                    <a:moveTo>
                      <a:pt x="1059" y="0"/>
                    </a:moveTo>
                    <a:lnTo>
                      <a:pt x="1036" y="4"/>
                    </a:lnTo>
                    <a:lnTo>
                      <a:pt x="1013" y="7"/>
                    </a:lnTo>
                    <a:lnTo>
                      <a:pt x="982" y="15"/>
                    </a:lnTo>
                    <a:lnTo>
                      <a:pt x="960" y="20"/>
                    </a:lnTo>
                    <a:lnTo>
                      <a:pt x="936" y="28"/>
                    </a:lnTo>
                    <a:lnTo>
                      <a:pt x="913" y="36"/>
                    </a:lnTo>
                    <a:lnTo>
                      <a:pt x="889" y="42"/>
                    </a:lnTo>
                    <a:lnTo>
                      <a:pt x="866" y="50"/>
                    </a:lnTo>
                    <a:lnTo>
                      <a:pt x="842" y="60"/>
                    </a:lnTo>
                    <a:lnTo>
                      <a:pt x="814" y="72"/>
                    </a:lnTo>
                    <a:lnTo>
                      <a:pt x="790" y="83"/>
                    </a:lnTo>
                    <a:lnTo>
                      <a:pt x="764" y="95"/>
                    </a:lnTo>
                    <a:lnTo>
                      <a:pt x="738" y="107"/>
                    </a:lnTo>
                    <a:lnTo>
                      <a:pt x="712" y="121"/>
                    </a:lnTo>
                    <a:lnTo>
                      <a:pt x="688" y="134"/>
                    </a:lnTo>
                    <a:lnTo>
                      <a:pt x="665" y="150"/>
                    </a:lnTo>
                    <a:lnTo>
                      <a:pt x="645" y="162"/>
                    </a:lnTo>
                    <a:lnTo>
                      <a:pt x="624" y="178"/>
                    </a:lnTo>
                    <a:lnTo>
                      <a:pt x="602" y="192"/>
                    </a:lnTo>
                    <a:lnTo>
                      <a:pt x="577" y="210"/>
                    </a:lnTo>
                    <a:lnTo>
                      <a:pt x="554" y="229"/>
                    </a:lnTo>
                    <a:lnTo>
                      <a:pt x="532" y="247"/>
                    </a:lnTo>
                    <a:lnTo>
                      <a:pt x="512" y="262"/>
                    </a:lnTo>
                    <a:lnTo>
                      <a:pt x="478" y="292"/>
                    </a:lnTo>
                    <a:lnTo>
                      <a:pt x="445" y="326"/>
                    </a:lnTo>
                    <a:lnTo>
                      <a:pt x="419" y="352"/>
                    </a:lnTo>
                    <a:lnTo>
                      <a:pt x="388" y="389"/>
                    </a:lnTo>
                    <a:lnTo>
                      <a:pt x="366" y="416"/>
                    </a:lnTo>
                    <a:lnTo>
                      <a:pt x="342" y="447"/>
                    </a:lnTo>
                    <a:lnTo>
                      <a:pt x="316" y="481"/>
                    </a:lnTo>
                    <a:lnTo>
                      <a:pt x="294" y="513"/>
                    </a:lnTo>
                    <a:lnTo>
                      <a:pt x="273" y="551"/>
                    </a:lnTo>
                    <a:lnTo>
                      <a:pt x="251" y="586"/>
                    </a:lnTo>
                    <a:lnTo>
                      <a:pt x="230" y="625"/>
                    </a:lnTo>
                    <a:lnTo>
                      <a:pt x="212" y="658"/>
                    </a:lnTo>
                    <a:lnTo>
                      <a:pt x="195" y="699"/>
                    </a:lnTo>
                    <a:lnTo>
                      <a:pt x="178" y="739"/>
                    </a:lnTo>
                    <a:lnTo>
                      <a:pt x="164" y="780"/>
                    </a:lnTo>
                    <a:lnTo>
                      <a:pt x="149" y="825"/>
                    </a:lnTo>
                    <a:lnTo>
                      <a:pt x="131" y="880"/>
                    </a:lnTo>
                    <a:lnTo>
                      <a:pt x="119" y="931"/>
                    </a:lnTo>
                    <a:lnTo>
                      <a:pt x="108" y="984"/>
                    </a:lnTo>
                    <a:lnTo>
                      <a:pt x="102" y="1035"/>
                    </a:lnTo>
                    <a:lnTo>
                      <a:pt x="93" y="1095"/>
                    </a:lnTo>
                    <a:lnTo>
                      <a:pt x="87" y="1169"/>
                    </a:lnTo>
                    <a:lnTo>
                      <a:pt x="86" y="1228"/>
                    </a:lnTo>
                    <a:lnTo>
                      <a:pt x="87" y="1286"/>
                    </a:lnTo>
                    <a:lnTo>
                      <a:pt x="92" y="1341"/>
                    </a:lnTo>
                    <a:lnTo>
                      <a:pt x="98" y="1392"/>
                    </a:lnTo>
                    <a:lnTo>
                      <a:pt x="104" y="1446"/>
                    </a:lnTo>
                    <a:lnTo>
                      <a:pt x="115" y="1501"/>
                    </a:lnTo>
                    <a:lnTo>
                      <a:pt x="129" y="1560"/>
                    </a:lnTo>
                    <a:lnTo>
                      <a:pt x="147" y="1620"/>
                    </a:lnTo>
                    <a:lnTo>
                      <a:pt x="165" y="1676"/>
                    </a:lnTo>
                    <a:lnTo>
                      <a:pt x="185" y="1732"/>
                    </a:lnTo>
                    <a:lnTo>
                      <a:pt x="209" y="1785"/>
                    </a:lnTo>
                    <a:lnTo>
                      <a:pt x="238" y="1837"/>
                    </a:lnTo>
                    <a:lnTo>
                      <a:pt x="0" y="1981"/>
                    </a:lnTo>
                    <a:lnTo>
                      <a:pt x="726" y="2097"/>
                    </a:lnTo>
                    <a:lnTo>
                      <a:pt x="993" y="1382"/>
                    </a:lnTo>
                    <a:lnTo>
                      <a:pt x="714" y="1542"/>
                    </a:lnTo>
                    <a:lnTo>
                      <a:pt x="687" y="1496"/>
                    </a:lnTo>
                    <a:lnTo>
                      <a:pt x="670" y="1455"/>
                    </a:lnTo>
                    <a:lnTo>
                      <a:pt x="654" y="1413"/>
                    </a:lnTo>
                    <a:lnTo>
                      <a:pt x="644" y="1370"/>
                    </a:lnTo>
                    <a:lnTo>
                      <a:pt x="636" y="1329"/>
                    </a:lnTo>
                    <a:lnTo>
                      <a:pt x="634" y="1290"/>
                    </a:lnTo>
                    <a:lnTo>
                      <a:pt x="630" y="1250"/>
                    </a:lnTo>
                    <a:lnTo>
                      <a:pt x="630" y="1210"/>
                    </a:lnTo>
                    <a:lnTo>
                      <a:pt x="633" y="1163"/>
                    </a:lnTo>
                    <a:lnTo>
                      <a:pt x="638" y="1117"/>
                    </a:lnTo>
                    <a:lnTo>
                      <a:pt x="647" y="1066"/>
                    </a:lnTo>
                    <a:lnTo>
                      <a:pt x="658" y="1025"/>
                    </a:lnTo>
                    <a:lnTo>
                      <a:pt x="675" y="978"/>
                    </a:lnTo>
                    <a:lnTo>
                      <a:pt x="689" y="939"/>
                    </a:lnTo>
                    <a:lnTo>
                      <a:pt x="709" y="900"/>
                    </a:lnTo>
                    <a:lnTo>
                      <a:pt x="726" y="871"/>
                    </a:lnTo>
                    <a:lnTo>
                      <a:pt x="743" y="846"/>
                    </a:lnTo>
                    <a:lnTo>
                      <a:pt x="760" y="822"/>
                    </a:lnTo>
                    <a:lnTo>
                      <a:pt x="779" y="798"/>
                    </a:lnTo>
                    <a:lnTo>
                      <a:pt x="799" y="772"/>
                    </a:lnTo>
                    <a:lnTo>
                      <a:pt x="817" y="754"/>
                    </a:lnTo>
                    <a:lnTo>
                      <a:pt x="837" y="731"/>
                    </a:lnTo>
                    <a:lnTo>
                      <a:pt x="858" y="713"/>
                    </a:lnTo>
                    <a:lnTo>
                      <a:pt x="882" y="694"/>
                    </a:lnTo>
                    <a:lnTo>
                      <a:pt x="910" y="674"/>
                    </a:lnTo>
                    <a:lnTo>
                      <a:pt x="934" y="657"/>
                    </a:lnTo>
                    <a:lnTo>
                      <a:pt x="955" y="644"/>
                    </a:lnTo>
                    <a:lnTo>
                      <a:pt x="985" y="626"/>
                    </a:lnTo>
                    <a:lnTo>
                      <a:pt x="1013" y="613"/>
                    </a:lnTo>
                    <a:lnTo>
                      <a:pt x="1059" y="599"/>
                    </a:lnTo>
                    <a:lnTo>
                      <a:pt x="1059" y="0"/>
                    </a:lnTo>
                    <a:close/>
                  </a:path>
                </a:pathLst>
              </a:custGeom>
              <a:solidFill>
                <a:srgbClr val="72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2" name="Freeform 17"/>
              <p:cNvSpPr>
                <a:spLocks/>
              </p:cNvSpPr>
              <p:nvPr/>
            </p:nvSpPr>
            <p:spPr bwMode="auto">
              <a:xfrm>
                <a:off x="3615" y="1197"/>
                <a:ext cx="1574" cy="1899"/>
              </a:xfrm>
              <a:custGeom>
                <a:avLst/>
                <a:gdLst>
                  <a:gd name="T0" fmla="*/ 621 w 1574"/>
                  <a:gd name="T1" fmla="*/ 282 h 1899"/>
                  <a:gd name="T2" fmla="*/ 679 w 1574"/>
                  <a:gd name="T3" fmla="*/ 295 h 1899"/>
                  <a:gd name="T4" fmla="*/ 723 w 1574"/>
                  <a:gd name="T5" fmla="*/ 307 h 1899"/>
                  <a:gd name="T6" fmla="*/ 770 w 1574"/>
                  <a:gd name="T7" fmla="*/ 322 h 1899"/>
                  <a:gd name="T8" fmla="*/ 816 w 1574"/>
                  <a:gd name="T9" fmla="*/ 339 h 1899"/>
                  <a:gd name="T10" fmla="*/ 870 w 1574"/>
                  <a:gd name="T11" fmla="*/ 362 h 1899"/>
                  <a:gd name="T12" fmla="*/ 922 w 1574"/>
                  <a:gd name="T13" fmla="*/ 386 h 1899"/>
                  <a:gd name="T14" fmla="*/ 972 w 1574"/>
                  <a:gd name="T15" fmla="*/ 413 h 1899"/>
                  <a:gd name="T16" fmla="*/ 1015 w 1574"/>
                  <a:gd name="T17" fmla="*/ 441 h 1899"/>
                  <a:gd name="T18" fmla="*/ 1058 w 1574"/>
                  <a:gd name="T19" fmla="*/ 471 h 1899"/>
                  <a:gd name="T20" fmla="*/ 1106 w 1574"/>
                  <a:gd name="T21" fmla="*/ 506 h 1899"/>
                  <a:gd name="T22" fmla="*/ 1148 w 1574"/>
                  <a:gd name="T23" fmla="*/ 541 h 1899"/>
                  <a:gd name="T24" fmla="*/ 1214 w 1574"/>
                  <a:gd name="T25" fmla="*/ 604 h 1899"/>
                  <a:gd name="T26" fmla="*/ 1271 w 1574"/>
                  <a:gd name="T27" fmla="*/ 667 h 1899"/>
                  <a:gd name="T28" fmla="*/ 1316 w 1574"/>
                  <a:gd name="T29" fmla="*/ 724 h 1899"/>
                  <a:gd name="T30" fmla="*/ 1364 w 1574"/>
                  <a:gd name="T31" fmla="*/ 792 h 1899"/>
                  <a:gd name="T32" fmla="*/ 1409 w 1574"/>
                  <a:gd name="T33" fmla="*/ 865 h 1899"/>
                  <a:gd name="T34" fmla="*/ 1447 w 1574"/>
                  <a:gd name="T35" fmla="*/ 937 h 1899"/>
                  <a:gd name="T36" fmla="*/ 1482 w 1574"/>
                  <a:gd name="T37" fmla="*/ 1017 h 1899"/>
                  <a:gd name="T38" fmla="*/ 1510 w 1574"/>
                  <a:gd name="T39" fmla="*/ 1103 h 1899"/>
                  <a:gd name="T40" fmla="*/ 1540 w 1574"/>
                  <a:gd name="T41" fmla="*/ 1210 h 1899"/>
                  <a:gd name="T42" fmla="*/ 1558 w 1574"/>
                  <a:gd name="T43" fmla="*/ 1313 h 1899"/>
                  <a:gd name="T44" fmla="*/ 1573 w 1574"/>
                  <a:gd name="T45" fmla="*/ 1448 h 1899"/>
                  <a:gd name="T46" fmla="*/ 1573 w 1574"/>
                  <a:gd name="T47" fmla="*/ 1563 h 1899"/>
                  <a:gd name="T48" fmla="*/ 1562 w 1574"/>
                  <a:gd name="T49" fmla="*/ 1669 h 1899"/>
                  <a:gd name="T50" fmla="*/ 1545 w 1574"/>
                  <a:gd name="T51" fmla="*/ 1778 h 1899"/>
                  <a:gd name="T52" fmla="*/ 1513 w 1574"/>
                  <a:gd name="T53" fmla="*/ 1899 h 1899"/>
                  <a:gd name="T54" fmla="*/ 1017 w 1574"/>
                  <a:gd name="T55" fmla="*/ 1627 h 1899"/>
                  <a:gd name="T56" fmla="*/ 1029 w 1574"/>
                  <a:gd name="T57" fmla="*/ 1529 h 1899"/>
                  <a:gd name="T58" fmla="*/ 1027 w 1574"/>
                  <a:gd name="T59" fmla="*/ 1440 h 1899"/>
                  <a:gd name="T60" fmla="*/ 1013 w 1574"/>
                  <a:gd name="T61" fmla="*/ 1344 h 1899"/>
                  <a:gd name="T62" fmla="*/ 985 w 1574"/>
                  <a:gd name="T63" fmla="*/ 1257 h 1899"/>
                  <a:gd name="T64" fmla="*/ 950 w 1574"/>
                  <a:gd name="T65" fmla="*/ 1179 h 1899"/>
                  <a:gd name="T66" fmla="*/ 917 w 1574"/>
                  <a:gd name="T67" fmla="*/ 1125 h 1899"/>
                  <a:gd name="T68" fmla="*/ 881 w 1574"/>
                  <a:gd name="T69" fmla="*/ 1076 h 1899"/>
                  <a:gd name="T70" fmla="*/ 841 w 1574"/>
                  <a:gd name="T71" fmla="*/ 1033 h 1899"/>
                  <a:gd name="T72" fmla="*/ 801 w 1574"/>
                  <a:gd name="T73" fmla="*/ 992 h 1899"/>
                  <a:gd name="T74" fmla="*/ 748 w 1574"/>
                  <a:gd name="T75" fmla="*/ 953 h 1899"/>
                  <a:gd name="T76" fmla="*/ 704 w 1574"/>
                  <a:gd name="T77" fmla="*/ 924 h 1899"/>
                  <a:gd name="T78" fmla="*/ 648 w 1574"/>
                  <a:gd name="T79" fmla="*/ 895 h 1899"/>
                  <a:gd name="T80" fmla="*/ 601 w 1574"/>
                  <a:gd name="T81" fmla="*/ 877 h 1899"/>
                  <a:gd name="T82" fmla="*/ 531 w 1574"/>
                  <a:gd name="T83" fmla="*/ 861 h 1899"/>
                  <a:gd name="T84" fmla="*/ 462 w 1574"/>
                  <a:gd name="T85" fmla="*/ 855 h 1899"/>
                  <a:gd name="T86" fmla="*/ 443 w 1574"/>
                  <a:gd name="T87" fmla="*/ 1162 h 1899"/>
                  <a:gd name="T88" fmla="*/ 442 w 1574"/>
                  <a:gd name="T89" fmla="*/ 0 h 1899"/>
                  <a:gd name="T90" fmla="*/ 466 w 1574"/>
                  <a:gd name="T91" fmla="*/ 267 h 1899"/>
                  <a:gd name="T92" fmla="*/ 536 w 1574"/>
                  <a:gd name="T93" fmla="*/ 271 h 1899"/>
                  <a:gd name="T94" fmla="*/ 600 w 1574"/>
                  <a:gd name="T95" fmla="*/ 278 h 18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74" h="1899">
                    <a:moveTo>
                      <a:pt x="600" y="278"/>
                    </a:moveTo>
                    <a:lnTo>
                      <a:pt x="621" y="282"/>
                    </a:lnTo>
                    <a:lnTo>
                      <a:pt x="650" y="287"/>
                    </a:lnTo>
                    <a:lnTo>
                      <a:pt x="679" y="295"/>
                    </a:lnTo>
                    <a:lnTo>
                      <a:pt x="699" y="300"/>
                    </a:lnTo>
                    <a:lnTo>
                      <a:pt x="723" y="307"/>
                    </a:lnTo>
                    <a:lnTo>
                      <a:pt x="746" y="314"/>
                    </a:lnTo>
                    <a:lnTo>
                      <a:pt x="770" y="322"/>
                    </a:lnTo>
                    <a:lnTo>
                      <a:pt x="791" y="328"/>
                    </a:lnTo>
                    <a:lnTo>
                      <a:pt x="816" y="339"/>
                    </a:lnTo>
                    <a:lnTo>
                      <a:pt x="845" y="351"/>
                    </a:lnTo>
                    <a:lnTo>
                      <a:pt x="870" y="362"/>
                    </a:lnTo>
                    <a:lnTo>
                      <a:pt x="894" y="373"/>
                    </a:lnTo>
                    <a:lnTo>
                      <a:pt x="922" y="386"/>
                    </a:lnTo>
                    <a:lnTo>
                      <a:pt x="948" y="400"/>
                    </a:lnTo>
                    <a:lnTo>
                      <a:pt x="972" y="413"/>
                    </a:lnTo>
                    <a:lnTo>
                      <a:pt x="995" y="428"/>
                    </a:lnTo>
                    <a:lnTo>
                      <a:pt x="1015" y="441"/>
                    </a:lnTo>
                    <a:lnTo>
                      <a:pt x="1035" y="456"/>
                    </a:lnTo>
                    <a:lnTo>
                      <a:pt x="1058" y="471"/>
                    </a:lnTo>
                    <a:lnTo>
                      <a:pt x="1083" y="488"/>
                    </a:lnTo>
                    <a:lnTo>
                      <a:pt x="1106" y="506"/>
                    </a:lnTo>
                    <a:lnTo>
                      <a:pt x="1127" y="524"/>
                    </a:lnTo>
                    <a:lnTo>
                      <a:pt x="1148" y="541"/>
                    </a:lnTo>
                    <a:lnTo>
                      <a:pt x="1180" y="570"/>
                    </a:lnTo>
                    <a:lnTo>
                      <a:pt x="1214" y="604"/>
                    </a:lnTo>
                    <a:lnTo>
                      <a:pt x="1240" y="629"/>
                    </a:lnTo>
                    <a:lnTo>
                      <a:pt x="1271" y="667"/>
                    </a:lnTo>
                    <a:lnTo>
                      <a:pt x="1293" y="693"/>
                    </a:lnTo>
                    <a:lnTo>
                      <a:pt x="1316" y="724"/>
                    </a:lnTo>
                    <a:lnTo>
                      <a:pt x="1343" y="759"/>
                    </a:lnTo>
                    <a:lnTo>
                      <a:pt x="1364" y="792"/>
                    </a:lnTo>
                    <a:lnTo>
                      <a:pt x="1386" y="829"/>
                    </a:lnTo>
                    <a:lnTo>
                      <a:pt x="1409" y="865"/>
                    </a:lnTo>
                    <a:lnTo>
                      <a:pt x="1428" y="903"/>
                    </a:lnTo>
                    <a:lnTo>
                      <a:pt x="1447" y="937"/>
                    </a:lnTo>
                    <a:lnTo>
                      <a:pt x="1465" y="978"/>
                    </a:lnTo>
                    <a:lnTo>
                      <a:pt x="1482" y="1017"/>
                    </a:lnTo>
                    <a:lnTo>
                      <a:pt x="1496" y="1058"/>
                    </a:lnTo>
                    <a:lnTo>
                      <a:pt x="1510" y="1103"/>
                    </a:lnTo>
                    <a:lnTo>
                      <a:pt x="1528" y="1158"/>
                    </a:lnTo>
                    <a:lnTo>
                      <a:pt x="1540" y="1210"/>
                    </a:lnTo>
                    <a:lnTo>
                      <a:pt x="1552" y="1262"/>
                    </a:lnTo>
                    <a:lnTo>
                      <a:pt x="1558" y="1313"/>
                    </a:lnTo>
                    <a:lnTo>
                      <a:pt x="1567" y="1374"/>
                    </a:lnTo>
                    <a:lnTo>
                      <a:pt x="1573" y="1448"/>
                    </a:lnTo>
                    <a:lnTo>
                      <a:pt x="1574" y="1505"/>
                    </a:lnTo>
                    <a:lnTo>
                      <a:pt x="1573" y="1563"/>
                    </a:lnTo>
                    <a:lnTo>
                      <a:pt x="1568" y="1618"/>
                    </a:lnTo>
                    <a:lnTo>
                      <a:pt x="1562" y="1669"/>
                    </a:lnTo>
                    <a:lnTo>
                      <a:pt x="1556" y="1723"/>
                    </a:lnTo>
                    <a:lnTo>
                      <a:pt x="1545" y="1778"/>
                    </a:lnTo>
                    <a:lnTo>
                      <a:pt x="1531" y="1837"/>
                    </a:lnTo>
                    <a:lnTo>
                      <a:pt x="1513" y="1899"/>
                    </a:lnTo>
                    <a:lnTo>
                      <a:pt x="1410" y="1555"/>
                    </a:lnTo>
                    <a:lnTo>
                      <a:pt x="1017" y="1627"/>
                    </a:lnTo>
                    <a:lnTo>
                      <a:pt x="1026" y="1567"/>
                    </a:lnTo>
                    <a:lnTo>
                      <a:pt x="1029" y="1529"/>
                    </a:lnTo>
                    <a:lnTo>
                      <a:pt x="1029" y="1488"/>
                    </a:lnTo>
                    <a:lnTo>
                      <a:pt x="1027" y="1440"/>
                    </a:lnTo>
                    <a:lnTo>
                      <a:pt x="1021" y="1395"/>
                    </a:lnTo>
                    <a:lnTo>
                      <a:pt x="1013" y="1344"/>
                    </a:lnTo>
                    <a:lnTo>
                      <a:pt x="1002" y="1303"/>
                    </a:lnTo>
                    <a:lnTo>
                      <a:pt x="985" y="1257"/>
                    </a:lnTo>
                    <a:lnTo>
                      <a:pt x="969" y="1217"/>
                    </a:lnTo>
                    <a:lnTo>
                      <a:pt x="950" y="1179"/>
                    </a:lnTo>
                    <a:lnTo>
                      <a:pt x="934" y="1149"/>
                    </a:lnTo>
                    <a:lnTo>
                      <a:pt x="917" y="1125"/>
                    </a:lnTo>
                    <a:lnTo>
                      <a:pt x="900" y="1101"/>
                    </a:lnTo>
                    <a:lnTo>
                      <a:pt x="881" y="1076"/>
                    </a:lnTo>
                    <a:lnTo>
                      <a:pt x="859" y="1051"/>
                    </a:lnTo>
                    <a:lnTo>
                      <a:pt x="841" y="1033"/>
                    </a:lnTo>
                    <a:lnTo>
                      <a:pt x="821" y="1011"/>
                    </a:lnTo>
                    <a:lnTo>
                      <a:pt x="801" y="992"/>
                    </a:lnTo>
                    <a:lnTo>
                      <a:pt x="777" y="973"/>
                    </a:lnTo>
                    <a:lnTo>
                      <a:pt x="748" y="953"/>
                    </a:lnTo>
                    <a:lnTo>
                      <a:pt x="724" y="935"/>
                    </a:lnTo>
                    <a:lnTo>
                      <a:pt x="704" y="924"/>
                    </a:lnTo>
                    <a:lnTo>
                      <a:pt x="674" y="905"/>
                    </a:lnTo>
                    <a:lnTo>
                      <a:pt x="648" y="895"/>
                    </a:lnTo>
                    <a:lnTo>
                      <a:pt x="625" y="886"/>
                    </a:lnTo>
                    <a:lnTo>
                      <a:pt x="601" y="877"/>
                    </a:lnTo>
                    <a:lnTo>
                      <a:pt x="565" y="868"/>
                    </a:lnTo>
                    <a:lnTo>
                      <a:pt x="531" y="861"/>
                    </a:lnTo>
                    <a:lnTo>
                      <a:pt x="497" y="857"/>
                    </a:lnTo>
                    <a:lnTo>
                      <a:pt x="462" y="855"/>
                    </a:lnTo>
                    <a:lnTo>
                      <a:pt x="443" y="854"/>
                    </a:lnTo>
                    <a:lnTo>
                      <a:pt x="443" y="1162"/>
                    </a:lnTo>
                    <a:lnTo>
                      <a:pt x="0" y="590"/>
                    </a:lnTo>
                    <a:lnTo>
                      <a:pt x="442" y="0"/>
                    </a:lnTo>
                    <a:lnTo>
                      <a:pt x="442" y="266"/>
                    </a:lnTo>
                    <a:lnTo>
                      <a:pt x="466" y="267"/>
                    </a:lnTo>
                    <a:lnTo>
                      <a:pt x="500" y="268"/>
                    </a:lnTo>
                    <a:lnTo>
                      <a:pt x="536" y="271"/>
                    </a:lnTo>
                    <a:lnTo>
                      <a:pt x="571" y="275"/>
                    </a:lnTo>
                    <a:lnTo>
                      <a:pt x="600" y="27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0965" name="Text Box 11"/>
            <p:cNvSpPr txBox="1">
              <a:spLocks noChangeArrowheads="1"/>
            </p:cNvSpPr>
            <p:nvPr/>
          </p:nvSpPr>
          <p:spPr bwMode="auto">
            <a:xfrm>
              <a:off x="2304" y="2386"/>
              <a:ext cx="14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a:r>
                <a:rPr lang="en-US" altLang="en-US" sz="2400" b="1">
                  <a:latin typeface="Palatino Linotype" panose="02040502050505030304" pitchFamily="18" charset="0"/>
                </a:rPr>
                <a:t>Stable Prices</a:t>
              </a:r>
            </a:p>
          </p:txBody>
        </p:sp>
        <p:sp>
          <p:nvSpPr>
            <p:cNvPr id="40966" name="Text Box 9"/>
            <p:cNvSpPr txBox="1">
              <a:spLocks noChangeArrowheads="1"/>
            </p:cNvSpPr>
            <p:nvPr/>
          </p:nvSpPr>
          <p:spPr bwMode="auto">
            <a:xfrm>
              <a:off x="3792" y="3387"/>
              <a:ext cx="176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a:r>
                <a:rPr lang="en-US" altLang="en-US" sz="2400" b="1">
                  <a:latin typeface="Palatino Linotype" panose="02040502050505030304" pitchFamily="18" charset="0"/>
                </a:rPr>
                <a:t>Sustainable Economic  Growth</a:t>
              </a:r>
            </a:p>
          </p:txBody>
        </p:sp>
        <p:sp>
          <p:nvSpPr>
            <p:cNvPr id="40967" name="Text Box 10"/>
            <p:cNvSpPr txBox="1">
              <a:spLocks noChangeArrowheads="1"/>
            </p:cNvSpPr>
            <p:nvPr/>
          </p:nvSpPr>
          <p:spPr bwMode="auto">
            <a:xfrm>
              <a:off x="4400" y="1732"/>
              <a:ext cx="12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a:r>
                <a:rPr lang="en-US" altLang="en-US" sz="2400" b="1">
                  <a:latin typeface="Palatino Linotype" panose="02040502050505030304" pitchFamily="18" charset="0"/>
                </a:rPr>
                <a:t>Full</a:t>
              </a:r>
            </a:p>
            <a:p>
              <a:pPr algn="ctr"/>
              <a:r>
                <a:rPr lang="en-US" altLang="en-US" sz="2400" b="1">
                  <a:latin typeface="Palatino Linotype" panose="02040502050505030304" pitchFamily="18" charset="0"/>
                </a:rPr>
                <a:t>Employment</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628650" y="365126"/>
            <a:ext cx="7886700" cy="1325563"/>
          </a:xfrm>
        </p:spPr>
        <p:txBody>
          <a:bodyPr/>
          <a:lstStyle/>
          <a:p>
            <a:pPr algn="ctr" fontAlgn="auto">
              <a:spcAft>
                <a:spcPts val="0"/>
              </a:spcAft>
              <a:defRPr/>
            </a:pPr>
            <a:r>
              <a:rPr lang="en-US" altLang="en-US"/>
              <a:t>Key Tools of Monetary Policy</a:t>
            </a:r>
          </a:p>
        </p:txBody>
      </p:sp>
      <p:sp>
        <p:nvSpPr>
          <p:cNvPr id="214019" name="Rectangle 3"/>
          <p:cNvSpPr>
            <a:spLocks noGrp="1" noChangeArrowheads="1"/>
          </p:cNvSpPr>
          <p:nvPr>
            <p:ph idx="1"/>
          </p:nvPr>
        </p:nvSpPr>
        <p:spPr>
          <a:xfrm>
            <a:off x="840000" y="1825624"/>
            <a:ext cx="7675350" cy="4651375"/>
          </a:xfrm>
        </p:spPr>
        <p:txBody>
          <a:bodyPr>
            <a:normAutofit fontScale="92500" lnSpcReduction="10000"/>
          </a:bodyPr>
          <a:lstStyle/>
          <a:p>
            <a:pPr fontAlgn="auto">
              <a:spcAft>
                <a:spcPts val="0"/>
              </a:spcAft>
              <a:defRPr/>
            </a:pPr>
            <a:r>
              <a:rPr lang="en-US" altLang="en-US" sz="3600" dirty="0"/>
              <a:t>Discount Rate</a:t>
            </a:r>
          </a:p>
          <a:p>
            <a:pPr lvl="1" fontAlgn="auto">
              <a:spcAft>
                <a:spcPts val="0"/>
              </a:spcAft>
              <a:defRPr/>
            </a:pPr>
            <a:r>
              <a:rPr lang="en-US" altLang="en-US" sz="3200" dirty="0"/>
              <a:t>The interest rate charged by the Federal Reserve to banks that borrow on a short-term </a:t>
            </a:r>
            <a:r>
              <a:rPr lang="en-US" altLang="en-US" sz="3200" dirty="0" smtClean="0"/>
              <a:t>basis.</a:t>
            </a:r>
            <a:endParaRPr lang="en-US" altLang="en-US" sz="3200" dirty="0"/>
          </a:p>
          <a:p>
            <a:pPr fontAlgn="auto">
              <a:spcAft>
                <a:spcPts val="0"/>
              </a:spcAft>
              <a:defRPr/>
            </a:pPr>
            <a:r>
              <a:rPr lang="en-US" altLang="en-US" sz="3600" dirty="0"/>
              <a:t>Reserve Requirements</a:t>
            </a:r>
          </a:p>
          <a:p>
            <a:pPr lvl="1" fontAlgn="auto">
              <a:spcAft>
                <a:spcPts val="0"/>
              </a:spcAft>
              <a:defRPr/>
            </a:pPr>
            <a:r>
              <a:rPr lang="en-US" altLang="en-US" sz="3200" dirty="0"/>
              <a:t>The amount of money banks must keep on reserve at the </a:t>
            </a:r>
            <a:r>
              <a:rPr lang="en-US" altLang="en-US" sz="3200" dirty="0" smtClean="0"/>
              <a:t>Fed. </a:t>
            </a:r>
          </a:p>
          <a:p>
            <a:pPr fontAlgn="auto">
              <a:spcAft>
                <a:spcPts val="0"/>
              </a:spcAft>
              <a:defRPr/>
            </a:pPr>
            <a:r>
              <a:rPr lang="en-US" altLang="en-US" sz="3600" dirty="0" smtClean="0"/>
              <a:t>Treasury Bonds</a:t>
            </a:r>
          </a:p>
          <a:p>
            <a:pPr lvl="1" fontAlgn="auto">
              <a:spcAft>
                <a:spcPts val="0"/>
              </a:spcAft>
              <a:defRPr/>
            </a:pPr>
            <a:r>
              <a:rPr lang="en-US" altLang="en-US" sz="3200" dirty="0" smtClean="0"/>
              <a:t>If they sell there is more money in circulation, if they buy there is less. </a:t>
            </a:r>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019">
                                            <p:txEl>
                                              <p:pRg st="2" end="2"/>
                                            </p:txEl>
                                          </p:spTgt>
                                        </p:tgtEl>
                                        <p:attrNameLst>
                                          <p:attrName>style.visibility</p:attrName>
                                        </p:attrNameLst>
                                      </p:cBhvr>
                                      <p:to>
                                        <p:strVal val="visible"/>
                                      </p:to>
                                    </p:set>
                                    <p:animEffect transition="in" filter="fade">
                                      <p:cBhvr>
                                        <p:cTn id="7" dur="500"/>
                                        <p:tgtEl>
                                          <p:spTgt spid="21401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4019">
                                            <p:txEl>
                                              <p:pRg st="3" end="3"/>
                                            </p:txEl>
                                          </p:spTgt>
                                        </p:tgtEl>
                                        <p:attrNameLst>
                                          <p:attrName>style.visibility</p:attrName>
                                        </p:attrNameLst>
                                      </p:cBhvr>
                                      <p:to>
                                        <p:strVal val="visible"/>
                                      </p:to>
                                    </p:set>
                                    <p:animEffect transition="in" filter="fade">
                                      <p:cBhvr>
                                        <p:cTn id="10" dur="500"/>
                                        <p:tgtEl>
                                          <p:spTgt spid="21401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4019">
                                            <p:txEl>
                                              <p:pRg st="4" end="4"/>
                                            </p:txEl>
                                          </p:spTgt>
                                        </p:tgtEl>
                                        <p:attrNameLst>
                                          <p:attrName>style.visibility</p:attrName>
                                        </p:attrNameLst>
                                      </p:cBhvr>
                                      <p:to>
                                        <p:strVal val="visible"/>
                                      </p:to>
                                    </p:set>
                                    <p:animEffect transition="in" filter="fade">
                                      <p:cBhvr>
                                        <p:cTn id="15" dur="500"/>
                                        <p:tgtEl>
                                          <p:spTgt spid="214019">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4019">
                                            <p:txEl>
                                              <p:pRg st="5" end="5"/>
                                            </p:txEl>
                                          </p:spTgt>
                                        </p:tgtEl>
                                        <p:attrNameLst>
                                          <p:attrName>style.visibility</p:attrName>
                                        </p:attrNameLst>
                                      </p:cBhvr>
                                      <p:to>
                                        <p:strVal val="visible"/>
                                      </p:to>
                                    </p:set>
                                    <p:animEffect transition="in" filter="fade">
                                      <p:cBhvr>
                                        <p:cTn id="18" dur="500"/>
                                        <p:tgtEl>
                                          <p:spTgt spid="214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50"/>
            <a:ext cx="6858000" cy="1195388"/>
          </a:xfrm>
        </p:spPr>
        <p:txBody>
          <a:bodyPr/>
          <a:lstStyle/>
          <a:p>
            <a:pPr fontAlgn="auto">
              <a:spcAft>
                <a:spcPts val="0"/>
              </a:spcAft>
              <a:defRPr/>
            </a:pPr>
            <a:endParaRPr lang="en-US"/>
          </a:p>
        </p:txBody>
      </p:sp>
      <p:pic>
        <p:nvPicPr>
          <p:cNvPr id="11267" name="Picture 9" descr="https://i.ytimg.com/vi/0lN2EBBpKJE/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61060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fontAlgn="auto">
              <a:spcAft>
                <a:spcPts val="0"/>
              </a:spcAft>
              <a:defRPr/>
            </a:pPr>
            <a:r>
              <a:rPr lang="en-US" altLang="en-US"/>
              <a:t>Key Federal Reserve Interest Rates</a:t>
            </a:r>
          </a:p>
        </p:txBody>
      </p:sp>
      <p:sp>
        <p:nvSpPr>
          <p:cNvPr id="215043" name="Rectangle 3"/>
          <p:cNvSpPr>
            <a:spLocks noGrp="1" noChangeArrowheads="1"/>
          </p:cNvSpPr>
          <p:nvPr>
            <p:ph type="body" sz="half" idx="1"/>
          </p:nvPr>
        </p:nvSpPr>
        <p:spPr>
          <a:xfrm>
            <a:off x="457200" y="1828800"/>
            <a:ext cx="8077200" cy="4724400"/>
          </a:xfrm>
        </p:spPr>
        <p:txBody>
          <a:bodyPr>
            <a:normAutofit/>
          </a:bodyPr>
          <a:lstStyle/>
          <a:p>
            <a:pPr fontAlgn="auto">
              <a:spcAft>
                <a:spcPts val="0"/>
              </a:spcAft>
              <a:defRPr/>
            </a:pPr>
            <a:r>
              <a:rPr lang="en-US" altLang="en-US" sz="3600" dirty="0"/>
              <a:t>Federal Funds Rate</a:t>
            </a:r>
          </a:p>
          <a:p>
            <a:pPr lvl="1" fontAlgn="auto">
              <a:spcAft>
                <a:spcPts val="0"/>
              </a:spcAft>
              <a:defRPr/>
            </a:pPr>
            <a:r>
              <a:rPr lang="en-US" altLang="en-US" sz="3200" dirty="0"/>
              <a:t>The market-based interest rate which banks charge each other on overnight loans of their reserve balances held at the Fed.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algn="ctr" fontAlgn="auto">
              <a:spcAft>
                <a:spcPts val="0"/>
              </a:spcAft>
              <a:defRPr/>
            </a:pPr>
            <a:r>
              <a:rPr lang="en-US" altLang="en-US"/>
              <a:t>Effects of Low Interest Rates</a:t>
            </a:r>
          </a:p>
        </p:txBody>
      </p:sp>
      <p:pic>
        <p:nvPicPr>
          <p:cNvPr id="48131" name="Picture 8" descr="MCj0398363000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3536950" cy="4038600"/>
          </a:xfrm>
        </p:spPr>
      </p:pic>
      <p:sp>
        <p:nvSpPr>
          <p:cNvPr id="226307" name="Rectangle 3"/>
          <p:cNvSpPr>
            <a:spLocks noGrp="1" noChangeArrowheads="1"/>
          </p:cNvSpPr>
          <p:nvPr>
            <p:ph type="body" sz="half" idx="2"/>
          </p:nvPr>
        </p:nvSpPr>
        <p:spPr>
          <a:xfrm>
            <a:off x="3689350" y="1905000"/>
            <a:ext cx="4876800" cy="4495800"/>
          </a:xfrm>
        </p:spPr>
        <p:txBody>
          <a:bodyPr>
            <a:noAutofit/>
          </a:bodyPr>
          <a:lstStyle/>
          <a:p>
            <a:pPr fontAlgn="auto">
              <a:spcAft>
                <a:spcPts val="0"/>
              </a:spcAft>
              <a:defRPr/>
            </a:pPr>
            <a:r>
              <a:rPr lang="en-US" altLang="en-US" sz="3200" dirty="0" smtClean="0"/>
              <a:t>They stimulate </a:t>
            </a:r>
            <a:r>
              <a:rPr lang="en-US" altLang="en-US" sz="3200" dirty="0"/>
              <a:t>the economy because there is more money available to lend.</a:t>
            </a:r>
          </a:p>
          <a:p>
            <a:pPr lvl="1" fontAlgn="auto">
              <a:spcAft>
                <a:spcPts val="0"/>
              </a:spcAft>
              <a:defRPr/>
            </a:pPr>
            <a:endParaRPr lang="en-US" altLang="en-US" sz="2800" dirty="0"/>
          </a:p>
          <a:p>
            <a:pPr fontAlgn="auto">
              <a:spcAft>
                <a:spcPts val="0"/>
              </a:spcAft>
              <a:defRPr/>
            </a:pPr>
            <a:r>
              <a:rPr lang="en-US" altLang="en-US" sz="3200" dirty="0"/>
              <a:t>Why does the Fed lower interest rates?</a:t>
            </a:r>
          </a:p>
          <a:p>
            <a:pPr lvl="1" fontAlgn="auto">
              <a:spcAft>
                <a:spcPts val="0"/>
              </a:spcAft>
              <a:defRPr/>
            </a:pPr>
            <a:r>
              <a:rPr lang="en-US" altLang="en-US" sz="2800" dirty="0"/>
              <a:t>If inflation is in check, lower rates stimulate economic </a:t>
            </a:r>
            <a:r>
              <a:rPr lang="en-US" altLang="en-US" sz="2800" dirty="0" smtClean="0"/>
              <a:t>activity.</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animEffect transition="in" filter="fade">
                                      <p:cBhvr>
                                        <p:cTn id="7" dur="500"/>
                                        <p:tgtEl>
                                          <p:spTgt spid="22630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6307">
                                            <p:txEl>
                                              <p:pRg st="3" end="3"/>
                                            </p:txEl>
                                          </p:spTgt>
                                        </p:tgtEl>
                                        <p:attrNameLst>
                                          <p:attrName>style.visibility</p:attrName>
                                        </p:attrNameLst>
                                      </p:cBhvr>
                                      <p:to>
                                        <p:strVal val="visible"/>
                                      </p:to>
                                    </p:set>
                                    <p:animEffect transition="in" filter="fade">
                                      <p:cBhvr>
                                        <p:cTn id="10" dur="500"/>
                                        <p:tgtEl>
                                          <p:spTgt spid="226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algn="ctr" fontAlgn="auto">
              <a:spcAft>
                <a:spcPts val="0"/>
              </a:spcAft>
              <a:defRPr/>
            </a:pPr>
            <a:r>
              <a:rPr lang="en-US" altLang="en-US"/>
              <a:t>Effects of High Interest Rates</a:t>
            </a:r>
          </a:p>
        </p:txBody>
      </p:sp>
      <p:sp>
        <p:nvSpPr>
          <p:cNvPr id="227331" name="Rectangle 3"/>
          <p:cNvSpPr>
            <a:spLocks noGrp="1" noChangeArrowheads="1"/>
          </p:cNvSpPr>
          <p:nvPr>
            <p:ph type="body" sz="half" idx="1"/>
          </p:nvPr>
        </p:nvSpPr>
        <p:spPr>
          <a:xfrm>
            <a:off x="457200" y="1828800"/>
            <a:ext cx="4038600" cy="4800600"/>
          </a:xfrm>
        </p:spPr>
        <p:txBody>
          <a:bodyPr/>
          <a:lstStyle/>
          <a:p>
            <a:pPr fontAlgn="auto">
              <a:spcAft>
                <a:spcPts val="0"/>
              </a:spcAft>
              <a:defRPr/>
            </a:pPr>
            <a:r>
              <a:rPr lang="en-US" altLang="en-US" sz="3200" dirty="0" smtClean="0"/>
              <a:t>It fights </a:t>
            </a:r>
            <a:r>
              <a:rPr lang="en-US" altLang="en-US" sz="3200" dirty="0"/>
              <a:t>inflation.</a:t>
            </a:r>
          </a:p>
          <a:p>
            <a:pPr fontAlgn="auto">
              <a:spcAft>
                <a:spcPts val="0"/>
              </a:spcAft>
              <a:defRPr/>
            </a:pPr>
            <a:r>
              <a:rPr lang="en-US" altLang="en-US" sz="3200" dirty="0" smtClean="0"/>
              <a:t>Consumers </a:t>
            </a:r>
            <a:r>
              <a:rPr lang="en-US" altLang="en-US" sz="3200" dirty="0"/>
              <a:t>pay more to borrow money, dampening spending.</a:t>
            </a:r>
          </a:p>
          <a:p>
            <a:pPr fontAlgn="auto">
              <a:spcAft>
                <a:spcPts val="0"/>
              </a:spcAft>
              <a:defRPr/>
            </a:pPr>
            <a:r>
              <a:rPr lang="en-US" altLang="en-US" sz="3200" dirty="0"/>
              <a:t>Businesses have difficulty borrowing; unemployment rises.</a:t>
            </a:r>
          </a:p>
        </p:txBody>
      </p:sp>
      <p:pic>
        <p:nvPicPr>
          <p:cNvPr id="50180" name="Picture 4" descr="MCj03795510000[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638800" y="2362200"/>
            <a:ext cx="2895600" cy="315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3" name="Text Placeholder 2"/>
          <p:cNvSpPr>
            <a:spLocks noGrp="1"/>
          </p:cNvSpPr>
          <p:nvPr>
            <p:ph type="body" sz="half" idx="1"/>
          </p:nvPr>
        </p:nvSpPr>
        <p:spPr/>
        <p:txBody>
          <a:bodyPr/>
          <a:lstStyle/>
          <a:p>
            <a:pPr fontAlgn="auto">
              <a:spcAft>
                <a:spcPts val="0"/>
              </a:spcAft>
              <a:defRPr/>
            </a:pPr>
            <a:endParaRPr lang="en-US"/>
          </a:p>
        </p:txBody>
      </p:sp>
      <p:sp>
        <p:nvSpPr>
          <p:cNvPr id="4" name="Content Placeholder 3"/>
          <p:cNvSpPr>
            <a:spLocks noGrp="1"/>
          </p:cNvSpPr>
          <p:nvPr>
            <p:ph sz="quarter" idx="2"/>
          </p:nvPr>
        </p:nvSpPr>
        <p:spPr/>
        <p:txBody>
          <a:bodyPr/>
          <a:lstStyle/>
          <a:p>
            <a:pPr fontAlgn="auto">
              <a:spcAft>
                <a:spcPts val="0"/>
              </a:spcAft>
              <a:defRPr/>
            </a:pPr>
            <a:endParaRPr lang="en-US"/>
          </a:p>
        </p:txBody>
      </p:sp>
      <p:sp>
        <p:nvSpPr>
          <p:cNvPr id="5" name="Content Placeholder 4"/>
          <p:cNvSpPr>
            <a:spLocks noGrp="1"/>
          </p:cNvSpPr>
          <p:nvPr>
            <p:ph sz="quarter" idx="3"/>
          </p:nvPr>
        </p:nvSpPr>
        <p:spPr/>
        <p:txBody>
          <a:bodyPr/>
          <a:lstStyle/>
          <a:p>
            <a:pPr fontAlgn="auto">
              <a:spcAft>
                <a:spcPts val="0"/>
              </a:spcAft>
              <a:defRPr/>
            </a:pPr>
            <a:endParaRPr lang="en-US"/>
          </a:p>
        </p:txBody>
      </p:sp>
      <p:pic>
        <p:nvPicPr>
          <p:cNvPr id="52230" name="Picture 5"/>
          <p:cNvPicPr>
            <a:picLocks noChangeAspect="1"/>
          </p:cNvPicPr>
          <p:nvPr/>
        </p:nvPicPr>
        <p:blipFill>
          <a:blip r:embed="rId2">
            <a:extLst>
              <a:ext uri="{28A0092B-C50C-407E-A947-70E740481C1C}">
                <a14:useLocalDpi xmlns:a14="http://schemas.microsoft.com/office/drawing/2010/main" val="0"/>
              </a:ext>
            </a:extLst>
          </a:blip>
          <a:srcRect l="27159" t="29167" r="26575" b="14584"/>
          <a:stretch>
            <a:fillRect/>
          </a:stretch>
        </p:blipFill>
        <p:spPr bwMode="auto">
          <a:xfrm>
            <a:off x="88900" y="533400"/>
            <a:ext cx="8966200" cy="612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3" name="Text Placeholder 2"/>
          <p:cNvSpPr>
            <a:spLocks noGrp="1"/>
          </p:cNvSpPr>
          <p:nvPr>
            <p:ph type="body" sz="half" idx="1"/>
          </p:nvPr>
        </p:nvSpPr>
        <p:spPr/>
        <p:txBody>
          <a:bodyPr/>
          <a:lstStyle/>
          <a:p>
            <a:pPr fontAlgn="auto">
              <a:spcAft>
                <a:spcPts val="0"/>
              </a:spcAft>
              <a:defRPr/>
            </a:pPr>
            <a:endParaRPr lang="en-US"/>
          </a:p>
        </p:txBody>
      </p:sp>
      <p:sp>
        <p:nvSpPr>
          <p:cNvPr id="4" name="Content Placeholder 3"/>
          <p:cNvSpPr>
            <a:spLocks noGrp="1"/>
          </p:cNvSpPr>
          <p:nvPr>
            <p:ph sz="quarter" idx="2"/>
          </p:nvPr>
        </p:nvSpPr>
        <p:spPr/>
        <p:txBody>
          <a:bodyPr/>
          <a:lstStyle/>
          <a:p>
            <a:pPr fontAlgn="auto">
              <a:spcAft>
                <a:spcPts val="0"/>
              </a:spcAft>
              <a:defRPr/>
            </a:pPr>
            <a:endParaRPr lang="en-US"/>
          </a:p>
        </p:txBody>
      </p:sp>
      <p:sp>
        <p:nvSpPr>
          <p:cNvPr id="5" name="Content Placeholder 4"/>
          <p:cNvSpPr>
            <a:spLocks noGrp="1"/>
          </p:cNvSpPr>
          <p:nvPr>
            <p:ph sz="quarter" idx="3"/>
          </p:nvPr>
        </p:nvSpPr>
        <p:spPr/>
        <p:txBody>
          <a:bodyPr/>
          <a:lstStyle/>
          <a:p>
            <a:pPr fontAlgn="auto">
              <a:spcAft>
                <a:spcPts val="0"/>
              </a:spcAft>
              <a:defRPr/>
            </a:pPr>
            <a:endParaRPr lang="en-US"/>
          </a:p>
        </p:txBody>
      </p:sp>
      <p:pic>
        <p:nvPicPr>
          <p:cNvPr id="53254" name="Picture 5"/>
          <p:cNvPicPr>
            <a:picLocks noChangeAspect="1"/>
          </p:cNvPicPr>
          <p:nvPr/>
        </p:nvPicPr>
        <p:blipFill>
          <a:blip r:embed="rId2">
            <a:extLst>
              <a:ext uri="{28A0092B-C50C-407E-A947-70E740481C1C}">
                <a14:useLocalDpi xmlns:a14="http://schemas.microsoft.com/office/drawing/2010/main" val="0"/>
              </a:ext>
            </a:extLst>
          </a:blip>
          <a:srcRect l="27745" t="20833" r="27159" b="35416"/>
          <a:stretch>
            <a:fillRect/>
          </a:stretch>
        </p:blipFill>
        <p:spPr bwMode="auto">
          <a:xfrm>
            <a:off x="-15875" y="762000"/>
            <a:ext cx="917575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Read the article…</a:t>
            </a:r>
            <a:endParaRPr lang="en-US" dirty="0"/>
          </a:p>
        </p:txBody>
      </p:sp>
      <p:sp>
        <p:nvSpPr>
          <p:cNvPr id="3" name="Content Placeholder 2"/>
          <p:cNvSpPr>
            <a:spLocks noGrp="1"/>
          </p:cNvSpPr>
          <p:nvPr>
            <p:ph sz="half" idx="1"/>
          </p:nvPr>
        </p:nvSpPr>
        <p:spPr>
          <a:xfrm>
            <a:off x="457200" y="1828800"/>
            <a:ext cx="7772400" cy="4302125"/>
          </a:xfrm>
        </p:spPr>
        <p:txBody>
          <a:bodyPr>
            <a:normAutofit/>
          </a:bodyPr>
          <a:lstStyle/>
          <a:p>
            <a:pPr marL="514350" indent="-514350" fontAlgn="auto">
              <a:spcAft>
                <a:spcPts val="0"/>
              </a:spcAft>
              <a:buFont typeface="+mj-lt"/>
              <a:buAutoNum type="arabicPeriod"/>
              <a:defRPr/>
            </a:pPr>
            <a:r>
              <a:rPr lang="en-US" sz="3200" dirty="0" smtClean="0"/>
              <a:t>Is this an optimistic view of the economy? </a:t>
            </a:r>
          </a:p>
          <a:p>
            <a:pPr marL="514350" indent="-514350" fontAlgn="auto">
              <a:spcAft>
                <a:spcPts val="0"/>
              </a:spcAft>
              <a:buFont typeface="+mj-lt"/>
              <a:buAutoNum type="arabicPeriod"/>
              <a:defRPr/>
            </a:pPr>
            <a:r>
              <a:rPr lang="en-US" sz="3200" dirty="0" smtClean="0"/>
              <a:t>What is the “mandate” given to the FED? </a:t>
            </a:r>
          </a:p>
          <a:p>
            <a:pPr marL="514350" indent="-514350" fontAlgn="auto">
              <a:spcAft>
                <a:spcPts val="0"/>
              </a:spcAft>
              <a:buFont typeface="+mj-lt"/>
              <a:buAutoNum type="arabicPeriod"/>
              <a:defRPr/>
            </a:pPr>
            <a:r>
              <a:rPr lang="en-US" sz="3200" dirty="0" smtClean="0"/>
              <a:t>What is the inflation rate the committee aims to be at? </a:t>
            </a:r>
          </a:p>
          <a:p>
            <a:pPr marL="514350" indent="-514350" fontAlgn="auto">
              <a:spcAft>
                <a:spcPts val="0"/>
              </a:spcAft>
              <a:buFont typeface="+mj-lt"/>
              <a:buAutoNum type="arabicPeriod"/>
              <a:defRPr/>
            </a:pPr>
            <a:r>
              <a:rPr lang="en-US" sz="3200" dirty="0" smtClean="0"/>
              <a:t>What are they going to do with treasury bonds? </a:t>
            </a:r>
          </a:p>
          <a:p>
            <a:pPr marL="514350" indent="-514350" fontAlgn="auto">
              <a:spcAft>
                <a:spcPts val="0"/>
              </a:spcAft>
              <a:buFont typeface="+mj-lt"/>
              <a:buAutoNum type="arabicPeriod"/>
              <a:defRPr/>
            </a:pPr>
            <a:r>
              <a:rPr lang="en-US" sz="3200" dirty="0" smtClean="0"/>
              <a:t>How many votes were there at the FOMC?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SIMULATION</a:t>
            </a:r>
            <a:endParaRPr lang="en-US" dirty="0"/>
          </a:p>
        </p:txBody>
      </p:sp>
      <p:sp>
        <p:nvSpPr>
          <p:cNvPr id="3" name="Content Placeholder 2"/>
          <p:cNvSpPr>
            <a:spLocks noGrp="1"/>
          </p:cNvSpPr>
          <p:nvPr>
            <p:ph sz="half" idx="1"/>
          </p:nvPr>
        </p:nvSpPr>
        <p:spPr/>
        <p:txBody>
          <a:bodyPr/>
          <a:lstStyle/>
          <a:p>
            <a:pPr fontAlgn="auto">
              <a:spcAft>
                <a:spcPts val="0"/>
              </a:spcAft>
              <a:defRPr/>
            </a:pPr>
            <a:r>
              <a:rPr lang="en-US" dirty="0" smtClean="0"/>
              <a:t>Go to Chapter five on the class webpage. </a:t>
            </a:r>
          </a:p>
          <a:p>
            <a:pPr fontAlgn="auto">
              <a:spcAft>
                <a:spcPts val="0"/>
              </a:spcAft>
              <a:defRPr/>
            </a:pPr>
            <a:r>
              <a:rPr lang="en-US" dirty="0" smtClean="0"/>
              <a:t>Click on the image. </a:t>
            </a:r>
          </a:p>
          <a:p>
            <a:pPr fontAlgn="auto">
              <a:spcAft>
                <a:spcPts val="0"/>
              </a:spcAft>
              <a:defRPr/>
            </a:pPr>
            <a:r>
              <a:rPr lang="en-US" dirty="0" smtClean="0"/>
              <a:t>Read the “Your job” descriptions before you play. </a:t>
            </a:r>
          </a:p>
          <a:p>
            <a:pPr fontAlgn="auto">
              <a:spcAft>
                <a:spcPts val="0"/>
              </a:spcAft>
              <a:defRPr/>
            </a:pPr>
            <a:r>
              <a:rPr lang="en-US" dirty="0" smtClean="0"/>
              <a:t>Complete the worksheet provided and answer the questions on the reverse when finished. </a:t>
            </a:r>
            <a:endParaRPr lang="en-US" dirty="0"/>
          </a:p>
        </p:txBody>
      </p:sp>
      <p:pic>
        <p:nvPicPr>
          <p:cNvPr id="57348" name="Picture 2" descr="http://sffed-education.org/chairthefed/Resources/Images/web/icon_her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828800"/>
            <a:ext cx="31813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algn="ctr" fontAlgn="auto">
              <a:spcAft>
                <a:spcPts val="0"/>
              </a:spcAft>
              <a:defRPr/>
            </a:pPr>
            <a:r>
              <a:rPr lang="en-US" altLang="en-US"/>
              <a:t>Review</a:t>
            </a:r>
          </a:p>
        </p:txBody>
      </p:sp>
      <p:sp>
        <p:nvSpPr>
          <p:cNvPr id="230403" name="Rectangle 3"/>
          <p:cNvSpPr>
            <a:spLocks noGrp="1" noChangeArrowheads="1"/>
          </p:cNvSpPr>
          <p:nvPr>
            <p:ph type="body" sz="half" idx="2"/>
          </p:nvPr>
        </p:nvSpPr>
        <p:spPr>
          <a:xfrm>
            <a:off x="457200" y="1828800"/>
            <a:ext cx="8229600" cy="4876800"/>
          </a:xfrm>
        </p:spPr>
        <p:txBody>
          <a:bodyPr/>
          <a:lstStyle/>
          <a:p>
            <a:pPr fontAlgn="auto">
              <a:spcAft>
                <a:spcPts val="0"/>
              </a:spcAft>
              <a:defRPr/>
            </a:pPr>
            <a:r>
              <a:rPr lang="en-US" altLang="en-US" dirty="0"/>
              <a:t>What are the three main roles of the Federal Reserve System?</a:t>
            </a:r>
          </a:p>
          <a:p>
            <a:pPr fontAlgn="auto">
              <a:spcAft>
                <a:spcPts val="0"/>
              </a:spcAft>
              <a:defRPr/>
            </a:pPr>
            <a:r>
              <a:rPr lang="en-US" altLang="en-US" dirty="0"/>
              <a:t>Where is your Fed?</a:t>
            </a:r>
          </a:p>
          <a:p>
            <a:pPr fontAlgn="auto">
              <a:spcAft>
                <a:spcPts val="0"/>
              </a:spcAft>
              <a:defRPr/>
            </a:pPr>
            <a:r>
              <a:rPr lang="en-US" altLang="en-US" dirty="0"/>
              <a:t>What are the goals of monetary policy?</a:t>
            </a:r>
          </a:p>
          <a:p>
            <a:pPr fontAlgn="auto">
              <a:spcAft>
                <a:spcPts val="0"/>
              </a:spcAft>
              <a:defRPr/>
            </a:pPr>
            <a:r>
              <a:rPr lang="en-US" altLang="en-US" dirty="0"/>
              <a:t>What happens when the Fed lowers interest rates? Raises interest rates?</a:t>
            </a:r>
          </a:p>
          <a:p>
            <a:pPr fontAlgn="auto">
              <a:spcAft>
                <a:spcPts val="0"/>
              </a:spcAft>
              <a:defRPr/>
            </a:pPr>
            <a:r>
              <a:rPr lang="en-US" altLang="en-US" dirty="0"/>
              <a:t>What is inflation? Why should it concern you?</a:t>
            </a:r>
          </a:p>
          <a:p>
            <a:pPr fontAlgn="auto">
              <a:spcAft>
                <a:spcPts val="0"/>
              </a:spcAft>
              <a:defRPr/>
            </a:pPr>
            <a:r>
              <a:rPr lang="en-US" altLang="en-US" dirty="0"/>
              <a:t>What is the name of the Fed’s monetary policymaking body?</a:t>
            </a:r>
          </a:p>
          <a:p>
            <a:pPr fontAlgn="auto">
              <a:spcAft>
                <a:spcPts val="0"/>
              </a:spcAft>
              <a:defRPr/>
            </a:pPr>
            <a:r>
              <a:rPr lang="en-US" altLang="en-US" dirty="0"/>
              <a:t>What is the discount rate? Federal funds rate?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7745"/>
            <a:ext cx="7886700" cy="1325563"/>
          </a:xfrm>
        </p:spPr>
        <p:txBody>
          <a:bodyPr/>
          <a:lstStyle/>
          <a:p>
            <a:pPr fontAlgn="auto">
              <a:spcAft>
                <a:spcPts val="0"/>
              </a:spcAft>
              <a:defRPr/>
            </a:pPr>
            <a:r>
              <a:rPr lang="en-US" dirty="0" smtClean="0"/>
              <a:t>Why do we have it? </a:t>
            </a:r>
            <a:endParaRPr lang="en-US" dirty="0"/>
          </a:p>
        </p:txBody>
      </p:sp>
      <p:pic>
        <p:nvPicPr>
          <p:cNvPr id="4" name="OQEWVDZme4A"/>
          <p:cNvPicPr>
            <a:picLocks noGrp="1" noRot="1" noChangeAspect="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628650" y="1524000"/>
            <a:ext cx="7886700" cy="44370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6"/>
          <p:cNvSpPr txBox="1">
            <a:spLocks noChangeArrowheads="1"/>
          </p:cNvSpPr>
          <p:nvPr/>
        </p:nvSpPr>
        <p:spPr bwMode="auto">
          <a:xfrm>
            <a:off x="304800" y="685800"/>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spcBef>
                <a:spcPct val="50000"/>
              </a:spcBef>
            </a:pPr>
            <a:endParaRPr lang="en-US" altLang="en-US"/>
          </a:p>
        </p:txBody>
      </p:sp>
      <p:sp>
        <p:nvSpPr>
          <p:cNvPr id="15363" name="Rectangle 47"/>
          <p:cNvSpPr>
            <a:spLocks noChangeArrowheads="1"/>
          </p:cNvSpPr>
          <p:nvPr/>
        </p:nvSpPr>
        <p:spPr bwMode="auto">
          <a:xfrm>
            <a:off x="457200" y="18732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r>
              <a:rPr lang="en-US" altLang="en-US" sz="4400">
                <a:solidFill>
                  <a:schemeClr val="tx2"/>
                </a:solidFill>
                <a:latin typeface="Times New Roman" panose="02020603050405020304" pitchFamily="18" charset="0"/>
                <a:cs typeface="Arial" panose="020B0604020202020204" pitchFamily="34" charset="0"/>
              </a:rPr>
              <a:t>What is the Fed?</a:t>
            </a:r>
          </a:p>
        </p:txBody>
      </p:sp>
      <p:sp>
        <p:nvSpPr>
          <p:cNvPr id="6197" name="Rectangle 53"/>
          <p:cNvSpPr>
            <a:spLocks noGrp="1" noChangeArrowheads="1"/>
          </p:cNvSpPr>
          <p:nvPr>
            <p:ph type="body" sz="half" idx="2"/>
          </p:nvPr>
        </p:nvSpPr>
        <p:spPr>
          <a:xfrm>
            <a:off x="5181600" y="2057400"/>
            <a:ext cx="3657600" cy="3657600"/>
          </a:xfrm>
        </p:spPr>
        <p:txBody>
          <a:bodyPr/>
          <a:lstStyle/>
          <a:p>
            <a:pPr fontAlgn="auto">
              <a:spcAft>
                <a:spcPts val="0"/>
              </a:spcAft>
              <a:defRPr/>
            </a:pPr>
            <a:r>
              <a:rPr lang="en-US" altLang="en-US" sz="2800"/>
              <a:t>Central bank of the United States</a:t>
            </a:r>
          </a:p>
          <a:p>
            <a:pPr fontAlgn="auto">
              <a:spcAft>
                <a:spcPts val="0"/>
              </a:spcAft>
              <a:defRPr/>
            </a:pPr>
            <a:endParaRPr lang="en-US" altLang="en-US" sz="2800"/>
          </a:p>
          <a:p>
            <a:pPr fontAlgn="auto">
              <a:spcAft>
                <a:spcPts val="0"/>
              </a:spcAft>
              <a:defRPr/>
            </a:pPr>
            <a:r>
              <a:rPr lang="en-US" altLang="en-US" sz="2800"/>
              <a:t>Established in 1913</a:t>
            </a:r>
          </a:p>
          <a:p>
            <a:pPr fontAlgn="auto">
              <a:spcAft>
                <a:spcPts val="0"/>
              </a:spcAft>
              <a:buFont typeface="Wingdings" panose="05000000000000000000" pitchFamily="2" charset="2"/>
              <a:buNone/>
              <a:defRPr/>
            </a:pPr>
            <a:endParaRPr lang="en-US" altLang="en-US" sz="2800"/>
          </a:p>
          <a:p>
            <a:pPr fontAlgn="auto">
              <a:spcAft>
                <a:spcPts val="0"/>
              </a:spcAft>
              <a:defRPr/>
            </a:pPr>
            <a:r>
              <a:rPr lang="en-US" altLang="en-US" sz="2800"/>
              <a:t>Purpose is to ensure a stable economy for the nation</a:t>
            </a:r>
          </a:p>
        </p:txBody>
      </p:sp>
      <p:pic>
        <p:nvPicPr>
          <p:cNvPr id="15365" name="Picture 55" descr="http://66.media.tumblr.com/6f18b0bc0b9eeaa7ddf44532523053d0/tumblr_inline_nlyiadbjeo1r57lmx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33563"/>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algn="ctr" fontAlgn="auto">
              <a:spcAft>
                <a:spcPts val="0"/>
              </a:spcAft>
              <a:defRPr/>
            </a:pPr>
            <a:r>
              <a:rPr lang="en-US" altLang="en-US"/>
              <a:t>Roles &amp; Responsibilities</a:t>
            </a:r>
          </a:p>
        </p:txBody>
      </p:sp>
      <p:sp>
        <p:nvSpPr>
          <p:cNvPr id="225283" name="Rectangle 3"/>
          <p:cNvSpPr>
            <a:spLocks noGrp="1" noChangeArrowheads="1"/>
          </p:cNvSpPr>
          <p:nvPr>
            <p:ph type="body" sz="half" idx="1"/>
          </p:nvPr>
        </p:nvSpPr>
        <p:spPr>
          <a:xfrm>
            <a:off x="457200" y="1828800"/>
            <a:ext cx="7772400" cy="2438400"/>
          </a:xfrm>
        </p:spPr>
        <p:txBody>
          <a:bodyPr/>
          <a:lstStyle/>
          <a:p>
            <a:pPr fontAlgn="auto">
              <a:spcAft>
                <a:spcPts val="0"/>
              </a:spcAft>
              <a:defRPr/>
            </a:pPr>
            <a:r>
              <a:rPr lang="en-US" altLang="en-US" sz="2800"/>
              <a:t>Conduct the nation’s monetary policy</a:t>
            </a:r>
          </a:p>
          <a:p>
            <a:pPr fontAlgn="auto">
              <a:spcAft>
                <a:spcPts val="0"/>
              </a:spcAft>
              <a:defRPr/>
            </a:pPr>
            <a:r>
              <a:rPr lang="en-US" altLang="en-US" sz="2800"/>
              <a:t>Supervise and regulate banking institutions</a:t>
            </a:r>
          </a:p>
          <a:p>
            <a:pPr fontAlgn="auto">
              <a:spcAft>
                <a:spcPts val="0"/>
              </a:spcAft>
              <a:defRPr/>
            </a:pPr>
            <a:r>
              <a:rPr lang="en-US" altLang="en-US" sz="2800"/>
              <a:t>Operate a nationwide payments system</a:t>
            </a:r>
          </a:p>
        </p:txBody>
      </p:sp>
      <p:pic>
        <p:nvPicPr>
          <p:cNvPr id="17412" name="Picture 4" descr="MCj0233778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514600" y="3505200"/>
            <a:ext cx="3716338" cy="300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3" name="Text Placeholder 2"/>
          <p:cNvSpPr>
            <a:spLocks noGrp="1"/>
          </p:cNvSpPr>
          <p:nvPr>
            <p:ph type="body" sz="half" idx="1"/>
          </p:nvPr>
        </p:nvSpPr>
        <p:spPr/>
        <p:txBody>
          <a:bodyPr/>
          <a:lstStyle/>
          <a:p>
            <a:pPr fontAlgn="auto">
              <a:spcAft>
                <a:spcPts val="0"/>
              </a:spcAft>
              <a:defRPr/>
            </a:pPr>
            <a:endParaRPr lang="en-US"/>
          </a:p>
        </p:txBody>
      </p:sp>
      <p:sp>
        <p:nvSpPr>
          <p:cNvPr id="4" name="Content Placeholder 3"/>
          <p:cNvSpPr>
            <a:spLocks noGrp="1"/>
          </p:cNvSpPr>
          <p:nvPr>
            <p:ph sz="half" idx="2"/>
          </p:nvPr>
        </p:nvSpPr>
        <p:spPr/>
        <p:txBody>
          <a:bodyPr/>
          <a:lstStyle/>
          <a:p>
            <a:pPr fontAlgn="auto">
              <a:spcAft>
                <a:spcPts val="0"/>
              </a:spcAft>
              <a:defRPr/>
            </a:pPr>
            <a:endParaRPr lang="en-US"/>
          </a:p>
        </p:txBody>
      </p:sp>
      <p:pic>
        <p:nvPicPr>
          <p:cNvPr id="19461" name="Picture 2" descr="http://jsmith.cis.byuh.edu/books/macroeconomics-principles-v2.0/section_12/8119f8141ede86d49e24c8ad1e504ad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228600"/>
            <a:ext cx="8886825"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algn="ctr" fontAlgn="auto">
              <a:spcAft>
                <a:spcPts val="0"/>
              </a:spcAft>
              <a:defRPr/>
            </a:pPr>
            <a:r>
              <a:rPr lang="en-US" altLang="en-US" dirty="0"/>
              <a:t>Federal Reserve System Structure</a:t>
            </a:r>
          </a:p>
        </p:txBody>
      </p:sp>
      <p:pic>
        <p:nvPicPr>
          <p:cNvPr id="220172" name="Picture 12" descr="board room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172200" y="5051425"/>
            <a:ext cx="2514600" cy="1651000"/>
          </a:xfr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0165" name="Picture 5" descr="eccles building 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l="22159" t="6065" r="18181" b="33278"/>
          <a:stretch>
            <a:fillRect/>
          </a:stretch>
        </p:blipFill>
        <p:spPr bwMode="auto">
          <a:xfrm>
            <a:off x="6127750" y="1600200"/>
            <a:ext cx="2533650" cy="1600200"/>
          </a:xfr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0171" name="Picture 11" descr="Fed Res copy"/>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l="16562" t="7164" r="25475" b="6865"/>
          <a:stretch>
            <a:fillRect/>
          </a:stretch>
        </p:blipFill>
        <p:spPr bwMode="auto">
          <a:xfrm>
            <a:off x="6146800" y="3387725"/>
            <a:ext cx="2514600" cy="1477963"/>
          </a:xfr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0163" name="Rectangle 3"/>
          <p:cNvSpPr>
            <a:spLocks noGrp="1" noChangeArrowheads="1"/>
          </p:cNvSpPr>
          <p:nvPr>
            <p:ph type="body" sz="half" idx="4294967295"/>
          </p:nvPr>
        </p:nvSpPr>
        <p:spPr>
          <a:xfrm>
            <a:off x="1066800" y="2015495"/>
            <a:ext cx="4038600" cy="4724400"/>
          </a:xfrm>
        </p:spPr>
        <p:txBody>
          <a:bodyPr/>
          <a:lstStyle/>
          <a:p>
            <a:pPr fontAlgn="auto">
              <a:spcAft>
                <a:spcPts val="0"/>
              </a:spcAft>
              <a:defRPr/>
            </a:pPr>
            <a:r>
              <a:rPr lang="en-US" altLang="en-US" sz="2800" dirty="0"/>
              <a:t>Board of Governors</a:t>
            </a:r>
          </a:p>
          <a:p>
            <a:pPr fontAlgn="auto">
              <a:spcAft>
                <a:spcPts val="0"/>
              </a:spcAft>
              <a:defRPr/>
            </a:pPr>
            <a:endParaRPr lang="en-US" altLang="en-US" sz="2800" dirty="0"/>
          </a:p>
          <a:p>
            <a:pPr fontAlgn="auto">
              <a:spcAft>
                <a:spcPts val="0"/>
              </a:spcAft>
              <a:defRPr/>
            </a:pPr>
            <a:r>
              <a:rPr lang="en-US" altLang="en-US" sz="2800" dirty="0"/>
              <a:t>12 Reserve Banks</a:t>
            </a:r>
          </a:p>
          <a:p>
            <a:pPr fontAlgn="auto">
              <a:spcAft>
                <a:spcPts val="0"/>
              </a:spcAft>
              <a:defRPr/>
            </a:pPr>
            <a:endParaRPr lang="en-US" altLang="en-US" sz="2800" dirty="0"/>
          </a:p>
          <a:p>
            <a:pPr fontAlgn="auto">
              <a:spcAft>
                <a:spcPts val="0"/>
              </a:spcAft>
              <a:defRPr/>
            </a:pPr>
            <a:r>
              <a:rPr lang="en-US" altLang="en-US" sz="2800" dirty="0"/>
              <a:t>Federal Open Market </a:t>
            </a:r>
            <a:r>
              <a:rPr lang="en-US" altLang="en-US" sz="2800" dirty="0" smtClean="0"/>
              <a:t>Committee (FOMC)</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20165"/>
                                        </p:tgtEl>
                                        <p:attrNameLst>
                                          <p:attrName>style.visibility</p:attrName>
                                        </p:attrNameLst>
                                      </p:cBhvr>
                                      <p:to>
                                        <p:strVal val="visible"/>
                                      </p:to>
                                    </p:set>
                                    <p:anim calcmode="lin" valueType="num">
                                      <p:cBhvr>
                                        <p:cTn id="7" dur="500" fill="hold"/>
                                        <p:tgtEl>
                                          <p:spTgt spid="220165"/>
                                        </p:tgtEl>
                                        <p:attrNameLst>
                                          <p:attrName>ppt_w</p:attrName>
                                        </p:attrNameLst>
                                      </p:cBhvr>
                                      <p:tavLst>
                                        <p:tav tm="0">
                                          <p:val>
                                            <p:fltVal val="0"/>
                                          </p:val>
                                        </p:tav>
                                        <p:tav tm="100000">
                                          <p:val>
                                            <p:strVal val="#ppt_w"/>
                                          </p:val>
                                        </p:tav>
                                      </p:tavLst>
                                    </p:anim>
                                    <p:anim calcmode="lin" valueType="num">
                                      <p:cBhvr>
                                        <p:cTn id="8" dur="500" fill="hold"/>
                                        <p:tgtEl>
                                          <p:spTgt spid="22016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20171"/>
                                        </p:tgtEl>
                                        <p:attrNameLst>
                                          <p:attrName>style.visibility</p:attrName>
                                        </p:attrNameLst>
                                      </p:cBhvr>
                                      <p:to>
                                        <p:strVal val="visible"/>
                                      </p:to>
                                    </p:set>
                                    <p:anim calcmode="lin" valueType="num">
                                      <p:cBhvr>
                                        <p:cTn id="12" dur="500" fill="hold"/>
                                        <p:tgtEl>
                                          <p:spTgt spid="220171"/>
                                        </p:tgtEl>
                                        <p:attrNameLst>
                                          <p:attrName>ppt_w</p:attrName>
                                        </p:attrNameLst>
                                      </p:cBhvr>
                                      <p:tavLst>
                                        <p:tav tm="0">
                                          <p:val>
                                            <p:fltVal val="0"/>
                                          </p:val>
                                        </p:tav>
                                        <p:tav tm="100000">
                                          <p:val>
                                            <p:strVal val="#ppt_w"/>
                                          </p:val>
                                        </p:tav>
                                      </p:tavLst>
                                    </p:anim>
                                    <p:anim calcmode="lin" valueType="num">
                                      <p:cBhvr>
                                        <p:cTn id="13" dur="500" fill="hold"/>
                                        <p:tgtEl>
                                          <p:spTgt spid="22017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20172"/>
                                        </p:tgtEl>
                                        <p:attrNameLst>
                                          <p:attrName>style.visibility</p:attrName>
                                        </p:attrNameLst>
                                      </p:cBhvr>
                                      <p:to>
                                        <p:strVal val="visible"/>
                                      </p:to>
                                    </p:set>
                                    <p:anim calcmode="lin" valueType="num">
                                      <p:cBhvr>
                                        <p:cTn id="17" dur="500" fill="hold"/>
                                        <p:tgtEl>
                                          <p:spTgt spid="220172"/>
                                        </p:tgtEl>
                                        <p:attrNameLst>
                                          <p:attrName>ppt_w</p:attrName>
                                        </p:attrNameLst>
                                      </p:cBhvr>
                                      <p:tavLst>
                                        <p:tav tm="0">
                                          <p:val>
                                            <p:fltVal val="0"/>
                                          </p:val>
                                        </p:tav>
                                        <p:tav tm="100000">
                                          <p:val>
                                            <p:strVal val="#ppt_w"/>
                                          </p:val>
                                        </p:tav>
                                      </p:tavLst>
                                    </p:anim>
                                    <p:anim calcmode="lin" valueType="num">
                                      <p:cBhvr>
                                        <p:cTn id="18" dur="500" fill="hold"/>
                                        <p:tgtEl>
                                          <p:spTgt spid="2201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58370" name="Picture 2" descr="https://radiofreethinker.files.wordpress.com/2012/01/komh-fedpyrami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64" y="527538"/>
            <a:ext cx="7850072" cy="574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652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lgn="ctr" fontAlgn="auto">
              <a:spcAft>
                <a:spcPts val="0"/>
              </a:spcAft>
              <a:defRPr/>
            </a:pPr>
            <a:r>
              <a:rPr lang="en-US" altLang="en-US"/>
              <a:t>Board of Governors</a:t>
            </a:r>
          </a:p>
        </p:txBody>
      </p:sp>
      <p:sp>
        <p:nvSpPr>
          <p:cNvPr id="224259" name="Rectangle 3"/>
          <p:cNvSpPr>
            <a:spLocks noGrp="1" noChangeArrowheads="1"/>
          </p:cNvSpPr>
          <p:nvPr>
            <p:ph type="body" sz="half" idx="1"/>
          </p:nvPr>
        </p:nvSpPr>
        <p:spPr>
          <a:xfrm>
            <a:off x="457200" y="1828800"/>
            <a:ext cx="3962400" cy="4648200"/>
          </a:xfrm>
        </p:spPr>
        <p:txBody>
          <a:bodyPr>
            <a:normAutofit/>
          </a:bodyPr>
          <a:lstStyle/>
          <a:p>
            <a:pPr fontAlgn="auto">
              <a:spcAft>
                <a:spcPts val="0"/>
              </a:spcAft>
              <a:defRPr/>
            </a:pPr>
            <a:r>
              <a:rPr lang="en-US" altLang="en-US" sz="3600" dirty="0"/>
              <a:t>Seven members</a:t>
            </a:r>
          </a:p>
          <a:p>
            <a:pPr lvl="1" fontAlgn="auto">
              <a:spcAft>
                <a:spcPts val="0"/>
              </a:spcAft>
              <a:defRPr/>
            </a:pPr>
            <a:r>
              <a:rPr lang="en-US" altLang="en-US" sz="2800" dirty="0"/>
              <a:t>Appointed by the president</a:t>
            </a:r>
          </a:p>
          <a:p>
            <a:pPr lvl="1" fontAlgn="auto">
              <a:spcAft>
                <a:spcPts val="0"/>
              </a:spcAft>
              <a:defRPr/>
            </a:pPr>
            <a:r>
              <a:rPr lang="en-US" altLang="en-US" sz="2800" dirty="0"/>
              <a:t>Confirmed by the Senate</a:t>
            </a:r>
          </a:p>
          <a:p>
            <a:pPr lvl="1" fontAlgn="auto">
              <a:spcAft>
                <a:spcPts val="0"/>
              </a:spcAft>
              <a:defRPr/>
            </a:pPr>
            <a:r>
              <a:rPr lang="en-US" altLang="en-US" sz="2800" dirty="0"/>
              <a:t>Serve staggered 14-year terms</a:t>
            </a:r>
          </a:p>
          <a:p>
            <a:pPr lvl="1" fontAlgn="auto">
              <a:spcAft>
                <a:spcPts val="0"/>
              </a:spcAft>
              <a:defRPr/>
            </a:pPr>
            <a:endParaRPr lang="en-US" altLang="en-US" dirty="0"/>
          </a:p>
          <a:p>
            <a:pPr lvl="1" fontAlgn="auto">
              <a:spcAft>
                <a:spcPts val="0"/>
              </a:spcAft>
              <a:defRPr/>
            </a:pPr>
            <a:endParaRPr lang="en-US" altLang="en-US" dirty="0"/>
          </a:p>
        </p:txBody>
      </p:sp>
      <p:pic>
        <p:nvPicPr>
          <p:cNvPr id="22533" name="Picture 5" descr="http://www.getagoldira.com/wp-content/uploads/2015/12/economics-professors-agree-the-fed-shouldnt-be-audited-and-the-economy-needs-more-q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7877" y="1866314"/>
            <a:ext cx="4520897" cy="3390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2013</TotalTime>
  <Words>2285</Words>
  <Application>Microsoft Office PowerPoint</Application>
  <PresentationFormat>Letter Paper (8.5x11 in)</PresentationFormat>
  <Paragraphs>210</Paragraphs>
  <Slides>27</Slides>
  <Notes>18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Corbel</vt:lpstr>
      <vt:lpstr>Palatino Linotype</vt:lpstr>
      <vt:lpstr>Times New Roman</vt:lpstr>
      <vt:lpstr>Wingdings</vt:lpstr>
      <vt:lpstr>Depth</vt:lpstr>
      <vt:lpstr>PowerPoint Presentation</vt:lpstr>
      <vt:lpstr>PowerPoint Presentation</vt:lpstr>
      <vt:lpstr>Why do we have it? </vt:lpstr>
      <vt:lpstr>PowerPoint Presentation</vt:lpstr>
      <vt:lpstr>Roles &amp; Responsibilities</vt:lpstr>
      <vt:lpstr>PowerPoint Presentation</vt:lpstr>
      <vt:lpstr>Federal Reserve System Structure</vt:lpstr>
      <vt:lpstr>PowerPoint Presentation</vt:lpstr>
      <vt:lpstr>Board of Governors</vt:lpstr>
      <vt:lpstr>Board of Governors (cont’d)</vt:lpstr>
      <vt:lpstr>Janet Yellen – Fed Chair</vt:lpstr>
      <vt:lpstr>Where is my Fed?</vt:lpstr>
      <vt:lpstr>4th district</vt:lpstr>
      <vt:lpstr>Federal Reserve Banks</vt:lpstr>
      <vt:lpstr>Supervision &amp; Regulation</vt:lpstr>
      <vt:lpstr>Financial Services</vt:lpstr>
      <vt:lpstr>Federal Open Market Committee</vt:lpstr>
      <vt:lpstr>Goals of Monetary Policy</vt:lpstr>
      <vt:lpstr>Key Tools of Monetary Policy</vt:lpstr>
      <vt:lpstr>Key Federal Reserve Interest Rates</vt:lpstr>
      <vt:lpstr>Effects of Low Interest Rates</vt:lpstr>
      <vt:lpstr>Effects of High Interest Rates</vt:lpstr>
      <vt:lpstr>PowerPoint Presentation</vt:lpstr>
      <vt:lpstr>PowerPoint Presentation</vt:lpstr>
      <vt:lpstr>Read the article…</vt:lpstr>
      <vt:lpstr>SIMULATION</vt:lpstr>
      <vt:lpstr>Review</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O'Donnell, Steve</cp:lastModifiedBy>
  <cp:revision>84</cp:revision>
  <dcterms:created xsi:type="dcterms:W3CDTF">2005-05-05T16:34:25Z</dcterms:created>
  <dcterms:modified xsi:type="dcterms:W3CDTF">2016-11-07T19:54:41Z</dcterms:modified>
</cp:coreProperties>
</file>